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1" r:id="rId3"/>
    <p:sldId id="263" r:id="rId4"/>
    <p:sldId id="264" r:id="rId5"/>
    <p:sldId id="265" r:id="rId6"/>
    <p:sldId id="266" r:id="rId7"/>
    <p:sldId id="302" r:id="rId8"/>
    <p:sldId id="267" r:id="rId9"/>
    <p:sldId id="268" r:id="rId10"/>
    <p:sldId id="269" r:id="rId11"/>
    <p:sldId id="270" r:id="rId12"/>
    <p:sldId id="271" r:id="rId13"/>
    <p:sldId id="261" r:id="rId14"/>
    <p:sldId id="303" r:id="rId15"/>
    <p:sldId id="297" r:id="rId16"/>
    <p:sldId id="298" r:id="rId17"/>
    <p:sldId id="299" r:id="rId18"/>
    <p:sldId id="300" r:id="rId19"/>
    <p:sldId id="304" r:id="rId20"/>
    <p:sldId id="272" r:id="rId21"/>
    <p:sldId id="273" r:id="rId22"/>
    <p:sldId id="274" r:id="rId23"/>
    <p:sldId id="275" r:id="rId24"/>
    <p:sldId id="293" r:id="rId25"/>
    <p:sldId id="276" r:id="rId26"/>
    <p:sldId id="277" r:id="rId27"/>
    <p:sldId id="278" r:id="rId28"/>
    <p:sldId id="257" r:id="rId29"/>
    <p:sldId id="279" r:id="rId30"/>
    <p:sldId id="280" r:id="rId31"/>
    <p:sldId id="262" r:id="rId32"/>
    <p:sldId id="281" r:id="rId33"/>
    <p:sldId id="305" r:id="rId34"/>
    <p:sldId id="306" r:id="rId35"/>
    <p:sldId id="282" r:id="rId36"/>
    <p:sldId id="283" r:id="rId37"/>
    <p:sldId id="284" r:id="rId38"/>
    <p:sldId id="295" r:id="rId39"/>
    <p:sldId id="296" r:id="rId40"/>
    <p:sldId id="285" r:id="rId41"/>
    <p:sldId id="286" r:id="rId42"/>
    <p:sldId id="287" r:id="rId43"/>
    <p:sldId id="288" r:id="rId44"/>
    <p:sldId id="289" r:id="rId45"/>
    <p:sldId id="290" r:id="rId46"/>
    <p:sldId id="291" r:id="rId47"/>
    <p:sldId id="292" r:id="rId48"/>
  </p:sldIdLst>
  <p:sldSz cx="9144000" cy="6858000" type="screen4x3"/>
  <p:notesSz cx="6797675" cy="99822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130889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153624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301666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19624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404007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268025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947036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421641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94277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161769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E8B673-9F43-44E2-AD69-A0751D22B738}" type="datetimeFigureOut">
              <a:rPr lang="es-ES" smtClean="0"/>
              <a:t>20/05/2019</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E00D79AF-95E8-4E68-8D65-06AB09708F53}" type="slidenum">
              <a:rPr lang="es-ES" smtClean="0"/>
              <a:t>‹Nº›</a:t>
            </a:fld>
            <a:endParaRPr lang="es-ES" dirty="0"/>
          </a:p>
        </p:txBody>
      </p:sp>
    </p:spTree>
    <p:extLst>
      <p:ext uri="{BB962C8B-B14F-4D97-AF65-F5344CB8AC3E}">
        <p14:creationId xmlns:p14="http://schemas.microsoft.com/office/powerpoint/2010/main" val="59497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B673-9F43-44E2-AD69-A0751D22B738}" type="datetimeFigureOut">
              <a:rPr lang="es-ES" smtClean="0"/>
              <a:t>20/05/2019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79AF-95E8-4E68-8D65-06AB09708F53}" type="slidenum">
              <a:rPr lang="es-ES" smtClean="0"/>
              <a:t>‹Nº›</a:t>
            </a:fld>
            <a:endParaRPr lang="es-ES" dirty="0"/>
          </a:p>
        </p:txBody>
      </p:sp>
    </p:spTree>
    <p:extLst>
      <p:ext uri="{BB962C8B-B14F-4D97-AF65-F5344CB8AC3E}">
        <p14:creationId xmlns:p14="http://schemas.microsoft.com/office/powerpoint/2010/main" val="2463956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elena.guerrero@dival.es" TargetMode="External"/><Relationship Id="rId2" Type="http://schemas.openxmlformats.org/officeDocument/2006/relationships/hyperlink" Target="mailto:malena.ramirez@dival.es" TargetMode="External"/><Relationship Id="rId1" Type="http://schemas.openxmlformats.org/officeDocument/2006/relationships/slideLayout" Target="../slideLayouts/slideLayout2.xml"/><Relationship Id="rId5" Type="http://schemas.openxmlformats.org/officeDocument/2006/relationships/hyperlink" Target="mailto:eva.sentandreu@dival.es" TargetMode="External"/><Relationship Id="rId4" Type="http://schemas.openxmlformats.org/officeDocument/2006/relationships/hyperlink" Target="mailto:eugeni.fos@dival.es"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672" y="1196752"/>
            <a:ext cx="6872808" cy="1752600"/>
          </a:xfrm>
        </p:spPr>
        <p:txBody>
          <a:bodyPr>
            <a:noAutofit/>
          </a:bodyPr>
          <a:lstStyle/>
          <a:p>
            <a:r>
              <a:rPr lang="ca-ES" sz="2800" b="1" dirty="0" smtClean="0">
                <a:solidFill>
                  <a:schemeClr val="tx1"/>
                </a:solidFill>
                <a:latin typeface="+mj-lt"/>
                <a:cs typeface="Aharoni" panose="02010803020104030203" pitchFamily="2" charset="-79"/>
              </a:rPr>
              <a:t>CONVOCATÒRIA PER A LA CONCESSIÓ DE SUBVENCIONS DESTINADES ALS MUNICIPIS AMB POBLACIÓ IGUAL O INFERIOR A 20.000 HABITANTS I ENTITAS LOCALS MENORS DE LA PROVINCIA, PER AL FOMENT, PROMOCIÓ I DIVULGACIÓ DE LA RESPONSABILITAT SOCIAL</a:t>
            </a:r>
          </a:p>
          <a:p>
            <a:endParaRPr lang="ca-ES" sz="2800" b="1" dirty="0" smtClean="0">
              <a:solidFill>
                <a:schemeClr val="tx1"/>
              </a:solidFill>
              <a:latin typeface="+mj-lt"/>
              <a:cs typeface="Aharoni" panose="02010803020104030203" pitchFamily="2" charset="-79"/>
            </a:endParaRPr>
          </a:p>
          <a:p>
            <a:endParaRPr lang="ca-ES" sz="2800" b="1" dirty="0">
              <a:solidFill>
                <a:schemeClr val="tx1"/>
              </a:solidFill>
              <a:latin typeface="+mj-lt"/>
              <a:cs typeface="Aharoni" panose="02010803020104030203" pitchFamily="2" charset="-79"/>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431" y="5587418"/>
            <a:ext cx="1475656" cy="730691"/>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5589240"/>
            <a:ext cx="771855" cy="730690"/>
          </a:xfrm>
          <a:prstGeom prst="rect">
            <a:avLst/>
          </a:prstGeom>
        </p:spPr>
      </p:pic>
    </p:spTree>
    <p:extLst>
      <p:ext uri="{BB962C8B-B14F-4D97-AF65-F5344CB8AC3E}">
        <p14:creationId xmlns:p14="http://schemas.microsoft.com/office/powerpoint/2010/main" val="2303451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r="-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smtClean="0">
                <a:effectLst>
                  <a:outerShdw blurRad="38100" dist="38100" dir="2700000" algn="tl">
                    <a:srgbClr val="000000">
                      <a:alpha val="43137"/>
                    </a:srgbClr>
                  </a:outerShdw>
                </a:effectLst>
              </a:rPr>
              <a:t>QUANTS DINERS S’HAN DESTINAT A LA SUBVENCIÓ?</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marL="0" indent="0">
              <a:buNone/>
            </a:pPr>
            <a:endParaRPr lang="es-ES" dirty="0" smtClean="0"/>
          </a:p>
          <a:p>
            <a:pPr marL="0" indent="0" algn="ctr">
              <a:buNone/>
            </a:pPr>
            <a:endParaRPr lang="es-ES" sz="4400" dirty="0" smtClean="0"/>
          </a:p>
          <a:p>
            <a:pPr marL="0" indent="0" algn="ctr">
              <a:buNone/>
            </a:pPr>
            <a:r>
              <a:rPr lang="es-ES" sz="8000" b="1" dirty="0" smtClean="0"/>
              <a:t>193.000 €</a:t>
            </a:r>
            <a:endParaRPr lang="es-ES" sz="8000" b="1" dirty="0"/>
          </a:p>
        </p:txBody>
      </p:sp>
    </p:spTree>
    <p:extLst>
      <p:ext uri="{BB962C8B-B14F-4D97-AF65-F5344CB8AC3E}">
        <p14:creationId xmlns:p14="http://schemas.microsoft.com/office/powerpoint/2010/main" val="1309332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effectLst>
                  <a:outerShdw blurRad="38100" dist="38100" dir="2700000" algn="tl">
                    <a:srgbClr val="000000">
                      <a:alpha val="43137"/>
                    </a:srgbClr>
                  </a:outerShdw>
                </a:effectLst>
              </a:rPr>
              <a:t>MODALITATS</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ctr">
              <a:buNone/>
            </a:pPr>
            <a:r>
              <a:rPr lang="es-ES" dirty="0" smtClean="0"/>
              <a:t>LA SUBVENCIÓ ESTÀ DIVIDIDA EN 9 MODALITATS DIFERENTS:</a:t>
            </a:r>
          </a:p>
          <a:p>
            <a:pPr marL="457200" lvl="1" indent="0">
              <a:buNone/>
            </a:pPr>
            <a:endParaRPr lang="es-ES" dirty="0" smtClean="0"/>
          </a:p>
          <a:p>
            <a:pPr marL="457200" lvl="1" indent="0" algn="just">
              <a:buNone/>
            </a:pPr>
            <a:r>
              <a:rPr lang="es-ES" dirty="0" smtClean="0"/>
              <a:t>MODALITAT 1.- PROMOCIÓ DE LA RESPONSABILITAT SOCIAL</a:t>
            </a:r>
          </a:p>
          <a:p>
            <a:pPr marL="457200" lvl="1" indent="0" algn="just">
              <a:buNone/>
            </a:pPr>
            <a:r>
              <a:rPr lang="es-ES" dirty="0" smtClean="0"/>
              <a:t>MODALITAT 2.- FOMENT DEL CONSUM DE PRODUCTES Y SERVEIS RESPONSABLES</a:t>
            </a:r>
          </a:p>
          <a:p>
            <a:pPr marL="457200" lvl="1" indent="0" algn="just">
              <a:buNone/>
            </a:pPr>
            <a:r>
              <a:rPr lang="es-ES" dirty="0" smtClean="0"/>
              <a:t>MODALITAT 3.- BON GOVERN I ÈTICA</a:t>
            </a:r>
          </a:p>
          <a:p>
            <a:pPr marL="457200" lvl="1" indent="0" algn="just">
              <a:buNone/>
            </a:pPr>
            <a:endParaRPr lang="es-ES" dirty="0"/>
          </a:p>
        </p:txBody>
      </p:sp>
    </p:spTree>
    <p:extLst>
      <p:ext uri="{BB962C8B-B14F-4D97-AF65-F5344CB8AC3E}">
        <p14:creationId xmlns:p14="http://schemas.microsoft.com/office/powerpoint/2010/main" val="141380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effectLst>
                  <a:outerShdw blurRad="38100" dist="38100" dir="2700000" algn="tl">
                    <a:srgbClr val="000000">
                      <a:alpha val="43137"/>
                    </a:srgbClr>
                  </a:outerShdw>
                </a:effectLst>
              </a:rPr>
              <a:t>MODALIDADES</a:t>
            </a:r>
            <a:endParaRPr lang="es-ES" dirty="0"/>
          </a:p>
        </p:txBody>
      </p:sp>
      <p:sp>
        <p:nvSpPr>
          <p:cNvPr id="3" name="Marcador de contenido 2"/>
          <p:cNvSpPr>
            <a:spLocks noGrp="1"/>
          </p:cNvSpPr>
          <p:nvPr>
            <p:ph idx="1"/>
          </p:nvPr>
        </p:nvSpPr>
        <p:spPr/>
        <p:txBody>
          <a:bodyPr>
            <a:normAutofit lnSpcReduction="10000"/>
          </a:bodyPr>
          <a:lstStyle/>
          <a:p>
            <a:pPr marL="0" indent="0">
              <a:buNone/>
            </a:pPr>
            <a:endParaRPr lang="es-ES" sz="2800" dirty="0" smtClean="0"/>
          </a:p>
          <a:p>
            <a:pPr marL="0" indent="0">
              <a:buNone/>
            </a:pPr>
            <a:endParaRPr lang="es-ES" sz="2800" dirty="0"/>
          </a:p>
          <a:p>
            <a:pPr marL="0" lvl="1" indent="0" algn="just">
              <a:buNone/>
            </a:pPr>
            <a:r>
              <a:rPr lang="es-ES" dirty="0" smtClean="0"/>
              <a:t>MODALITAT 4</a:t>
            </a:r>
            <a:r>
              <a:rPr lang="es-ES" dirty="0" smtClean="0"/>
              <a:t>.- ESTRATÈGIA Y </a:t>
            </a:r>
            <a:r>
              <a:rPr lang="es-ES" dirty="0" smtClean="0"/>
              <a:t>GESTIÓ SOCIALMENT </a:t>
            </a:r>
            <a:r>
              <a:rPr lang="es-ES" dirty="0" smtClean="0"/>
              <a:t>RESPONSABLE</a:t>
            </a:r>
          </a:p>
          <a:p>
            <a:pPr marL="0" indent="0" algn="just">
              <a:buNone/>
            </a:pPr>
            <a:r>
              <a:rPr lang="es-ES" sz="2800" dirty="0" smtClean="0"/>
              <a:t>MODALITAT 5.- INFRAESTRUCTURES</a:t>
            </a:r>
          </a:p>
          <a:p>
            <a:pPr marL="0" indent="0" algn="just">
              <a:buNone/>
            </a:pPr>
            <a:r>
              <a:rPr lang="es-ES" sz="2800" dirty="0" smtClean="0"/>
              <a:t>MODALITAT 6.- GESTIÓ RESPONSABLE RRHH</a:t>
            </a:r>
          </a:p>
          <a:p>
            <a:pPr marL="0" indent="0" algn="just">
              <a:buNone/>
            </a:pPr>
            <a:r>
              <a:rPr lang="es-ES" sz="2800" dirty="0" smtClean="0"/>
              <a:t>MODALITAT 7.- CADENA DE SUBMINISTRAMENT</a:t>
            </a:r>
          </a:p>
          <a:p>
            <a:pPr marL="0" indent="0" algn="just">
              <a:buNone/>
            </a:pPr>
            <a:r>
              <a:rPr lang="es-ES" sz="2800" dirty="0" smtClean="0"/>
              <a:t>MODALITAT 8.- SOCIETAT</a:t>
            </a:r>
          </a:p>
          <a:p>
            <a:pPr marL="0" indent="0" algn="just">
              <a:buNone/>
            </a:pPr>
            <a:r>
              <a:rPr lang="es-ES" sz="2800" dirty="0" smtClean="0"/>
              <a:t>MODALITAT 9.- DIÀLEG</a:t>
            </a:r>
            <a:endParaRPr lang="es-ES" sz="2800" dirty="0"/>
          </a:p>
        </p:txBody>
      </p:sp>
    </p:spTree>
    <p:extLst>
      <p:ext uri="{BB962C8B-B14F-4D97-AF65-F5344CB8AC3E}">
        <p14:creationId xmlns:p14="http://schemas.microsoft.com/office/powerpoint/2010/main" val="590934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smtClean="0">
                <a:effectLst>
                  <a:outerShdw blurRad="38100" dist="38100" dir="2700000" algn="tl">
                    <a:srgbClr val="000000">
                      <a:alpha val="43137"/>
                    </a:srgbClr>
                  </a:outerShdw>
                </a:effectLst>
              </a:rPr>
              <a:t/>
            </a:r>
            <a:br>
              <a:rPr lang="es-ES" sz="4000" b="1" dirty="0" smtClean="0">
                <a:effectLst>
                  <a:outerShdw blurRad="38100" dist="38100" dir="2700000" algn="tl">
                    <a:srgbClr val="000000">
                      <a:alpha val="43137"/>
                    </a:srgbClr>
                  </a:outerShdw>
                </a:effectLst>
              </a:rPr>
            </a:br>
            <a:r>
              <a:rPr lang="es-ES" sz="4000" b="1" dirty="0" smtClean="0">
                <a:effectLst>
                  <a:outerShdw blurRad="38100" dist="38100" dir="2700000" algn="tl">
                    <a:srgbClr val="000000">
                      <a:alpha val="43137"/>
                    </a:srgbClr>
                  </a:outerShdw>
                </a:effectLst>
              </a:rPr>
              <a:t>BANCO DE IDEAS</a:t>
            </a:r>
            <a:br>
              <a:rPr lang="es-ES" sz="4000" b="1" dirty="0" smtClean="0">
                <a:effectLst>
                  <a:outerShdw blurRad="38100" dist="38100" dir="2700000" algn="tl">
                    <a:srgbClr val="000000">
                      <a:alpha val="43137"/>
                    </a:srgbClr>
                  </a:outerShdw>
                </a:effectLst>
              </a:rPr>
            </a:br>
            <a:r>
              <a:rPr lang="es-ES" sz="4000" b="1" dirty="0" smtClean="0">
                <a:effectLst>
                  <a:outerShdw blurRad="38100" dist="38100" dir="2700000" algn="tl">
                    <a:srgbClr val="000000">
                      <a:alpha val="43137"/>
                    </a:srgbClr>
                  </a:outerShdw>
                </a:effectLst>
              </a:rPr>
              <a:t>ACCIONES </a:t>
            </a:r>
            <a:r>
              <a:rPr lang="es-ES" sz="4000" b="1" dirty="0">
                <a:effectLst>
                  <a:outerShdw blurRad="38100" dist="38100" dir="2700000" algn="tl">
                    <a:srgbClr val="000000">
                      <a:alpha val="43137"/>
                    </a:srgbClr>
                  </a:outerShdw>
                </a:effectLst>
              </a:rPr>
              <a:t>SUBVENCIONABLES</a:t>
            </a:r>
            <a:r>
              <a:rPr lang="es-ES" dirty="0"/>
              <a:t/>
            </a:r>
            <a:br>
              <a:rPr lang="es-ES" dirty="0"/>
            </a:br>
            <a:endParaRPr lang="es-ES" b="1" dirty="0">
              <a:effectLst>
                <a:outerShdw blurRad="38100" dist="38100" dir="2700000" algn="tl">
                  <a:srgbClr val="000000">
                    <a:alpha val="43137"/>
                  </a:srgbClr>
                </a:outerShdw>
              </a:effectLst>
            </a:endParaRPr>
          </a:p>
        </p:txBody>
      </p:sp>
      <p:sp>
        <p:nvSpPr>
          <p:cNvPr id="4" name="3 Marcador de texto"/>
          <p:cNvSpPr>
            <a:spLocks noGrp="1"/>
          </p:cNvSpPr>
          <p:nvPr>
            <p:ph type="body" idx="1"/>
          </p:nvPr>
        </p:nvSpPr>
        <p:spPr/>
        <p:txBody>
          <a:bodyPr>
            <a:normAutofit fontScale="92500" lnSpcReduction="20000"/>
          </a:bodyPr>
          <a:lstStyle/>
          <a:p>
            <a:r>
              <a:rPr lang="es-ES" u="sng" dirty="0" err="1" smtClean="0"/>
              <a:t>Promoció</a:t>
            </a:r>
            <a:r>
              <a:rPr lang="es-ES" u="sng" dirty="0" smtClean="0"/>
              <a:t> </a:t>
            </a:r>
            <a:r>
              <a:rPr lang="es-ES" u="sng" dirty="0"/>
              <a:t>de la </a:t>
            </a:r>
            <a:r>
              <a:rPr lang="es-ES" u="sng" dirty="0" err="1" smtClean="0"/>
              <a:t>Responsabilitat</a:t>
            </a:r>
            <a:r>
              <a:rPr lang="es-ES" u="sng" dirty="0" smtClean="0"/>
              <a:t> </a:t>
            </a:r>
            <a:r>
              <a:rPr lang="es-ES" u="sng" dirty="0"/>
              <a:t>Social</a:t>
            </a:r>
            <a:endParaRPr lang="es-ES" dirty="0"/>
          </a:p>
        </p:txBody>
      </p:sp>
      <p:sp>
        <p:nvSpPr>
          <p:cNvPr id="5" name="4 Marcador de contenido"/>
          <p:cNvSpPr>
            <a:spLocks noGrp="1"/>
          </p:cNvSpPr>
          <p:nvPr>
            <p:ph sz="half" idx="2"/>
          </p:nvPr>
        </p:nvSpPr>
        <p:spPr/>
        <p:txBody>
          <a:bodyPr>
            <a:normAutofit fontScale="25000" lnSpcReduction="20000"/>
          </a:bodyPr>
          <a:lstStyle/>
          <a:p>
            <a:pPr lvl="0" algn="just"/>
            <a:r>
              <a:rPr lang="ca-ES" dirty="0" smtClean="0"/>
              <a:t>Premi a les empreses socialment responsables (segell RS)</a:t>
            </a:r>
          </a:p>
          <a:p>
            <a:pPr lvl="0" algn="just"/>
            <a:r>
              <a:rPr lang="ca-ES" dirty="0" smtClean="0"/>
              <a:t>Adhesió a iniciatives y pactes a nivell nacional o internacional</a:t>
            </a:r>
          </a:p>
          <a:p>
            <a:pPr lvl="0" algn="just"/>
            <a:r>
              <a:rPr lang="ca-ES" dirty="0" smtClean="0"/>
              <a:t>(Pacte d’alcaldes, Pacte Mundial...)</a:t>
            </a:r>
          </a:p>
          <a:p>
            <a:pPr lvl="0" algn="just"/>
            <a:r>
              <a:rPr lang="ca-ES" dirty="0" smtClean="0"/>
              <a:t>Jornades d’informació sobre Responsabilitat Social</a:t>
            </a:r>
          </a:p>
          <a:p>
            <a:pPr lvl="0" algn="just"/>
            <a:r>
              <a:rPr lang="ca-ES" dirty="0" smtClean="0"/>
              <a:t>Jornades de presentació de bones pràctiques i intercanvis d’experiències.</a:t>
            </a:r>
          </a:p>
          <a:p>
            <a:pPr lvl="0" algn="just"/>
            <a:r>
              <a:rPr lang="ca-ES" dirty="0" smtClean="0"/>
              <a:t>Jornades temàtiques sobre qüestions relacionades amb la RS, com: els Objectius de Desenvolupament Sostenible, l'Economia Social y Solidaria, la participació ciutadana, igualtat, diversitat, etc.</a:t>
            </a:r>
          </a:p>
          <a:p>
            <a:pPr lvl="0" algn="just"/>
            <a:r>
              <a:rPr lang="ca-ES" dirty="0" smtClean="0"/>
              <a:t>Jornades en Centres educatius sobre la Responsabilitat Social de la ciutadania front als reptes del S. XXI.</a:t>
            </a:r>
          </a:p>
          <a:p>
            <a:pPr lvl="0" algn="just"/>
            <a:r>
              <a:rPr lang="ca-ES" dirty="0" smtClean="0"/>
              <a:t>Campanyes de sensibilització sobre estils de vida responsables y sostenible</a:t>
            </a:r>
          </a:p>
          <a:p>
            <a:pPr lvl="0" algn="just"/>
            <a:r>
              <a:rPr lang="ca-ES" dirty="0" smtClean="0"/>
              <a:t>Campanyes de sensibilització sobre esdeveniments (festes populars, falles, etc.) sostenibles.</a:t>
            </a:r>
          </a:p>
          <a:p>
            <a:pPr lvl="0" algn="just"/>
            <a:r>
              <a:rPr lang="ca-ES" dirty="0" smtClean="0"/>
              <a:t>Campana de promoció de llibres relacionats amb els temes de la RS junt a la Biblioteca Municipal</a:t>
            </a:r>
          </a:p>
          <a:p>
            <a:pPr lvl="0" algn="just"/>
            <a:r>
              <a:rPr lang="ca-ES" dirty="0" smtClean="0"/>
              <a:t>Activitats de Conta Contes  per a xiquets/es sobre vida responsable y sostenible</a:t>
            </a:r>
          </a:p>
          <a:p>
            <a:pPr lvl="0" algn="just"/>
            <a:r>
              <a:rPr lang="ca-ES" dirty="0" smtClean="0"/>
              <a:t>Secció en el portal de l’Ajuntament amb informació sobre Responsabilitat social</a:t>
            </a:r>
          </a:p>
          <a:p>
            <a:pPr lvl="0" algn="just"/>
            <a:r>
              <a:rPr lang="ca-ES" dirty="0" smtClean="0"/>
              <a:t>Recolzament a empreses per implantar Plans de Responsabilitat Social</a:t>
            </a:r>
          </a:p>
          <a:p>
            <a:pPr lvl="0" algn="just"/>
            <a:r>
              <a:rPr lang="ca-ES" dirty="0" smtClean="0"/>
              <a:t>Recolzament a empreses per implantar Plans d’Igualtat</a:t>
            </a:r>
          </a:p>
          <a:p>
            <a:pPr lvl="0" algn="just"/>
            <a:r>
              <a:rPr lang="ca-ES" dirty="0" smtClean="0"/>
              <a:t>Creació d’un Fòrum Local de RS, que </a:t>
            </a:r>
            <a:r>
              <a:rPr lang="ca-ES" dirty="0" err="1" smtClean="0"/>
              <a:t>reuneixca</a:t>
            </a:r>
            <a:r>
              <a:rPr lang="ca-ES" dirty="0" smtClean="0"/>
              <a:t> a representants de l’Ajuntament, empreses, sindicats, ONG, etc.</a:t>
            </a:r>
          </a:p>
          <a:p>
            <a:pPr lvl="0" algn="just"/>
            <a:r>
              <a:rPr lang="ca-ES" dirty="0" smtClean="0"/>
              <a:t>Elaboració de micro-vídeos divulgatius sobre Responsabilitat Social.</a:t>
            </a:r>
          </a:p>
          <a:p>
            <a:pPr lvl="0" algn="just"/>
            <a:r>
              <a:rPr lang="ca-ES" dirty="0" smtClean="0"/>
              <a:t>Elaboració de micro-vídeos divulgatius sobre Objectius de Desenvolupament Sostenible, lluita contra el Canvi Climàtic, Igualtat, Participació Ciutadana i altres temes relacionats amb la RS.</a:t>
            </a:r>
          </a:p>
          <a:p>
            <a:pPr lvl="0" algn="just"/>
            <a:r>
              <a:rPr lang="ca-ES" dirty="0" smtClean="0"/>
              <a:t>Elaboració de Fullets/Guies pràctiques sobre qüestions relacionades amb la RS per a la ciutadania: mobilitat sostenible, agricultura ecològica, igualtat, diversitat y no-discriminació, etc.</a:t>
            </a:r>
          </a:p>
          <a:p>
            <a:pPr lvl="0" algn="just"/>
            <a:r>
              <a:rPr lang="ca-ES" dirty="0" smtClean="0"/>
              <a:t>Creació de una Oficina de Voluntariat</a:t>
            </a:r>
          </a:p>
          <a:p>
            <a:pPr lvl="0" algn="just"/>
            <a:r>
              <a:rPr lang="ca-ES" dirty="0" smtClean="0"/>
              <a:t>Elaboració de un Pla Local de Responsabilitat Social</a:t>
            </a:r>
          </a:p>
          <a:p>
            <a:pPr lvl="0" algn="just"/>
            <a:r>
              <a:rPr lang="ca-ES" dirty="0" smtClean="0"/>
              <a:t>Creació d’un Pacte Local per a promoure la Responsabilitat Social</a:t>
            </a:r>
          </a:p>
          <a:p>
            <a:pPr marL="0" indent="0">
              <a:buNone/>
            </a:pPr>
            <a:endParaRPr lang="ca-ES" dirty="0"/>
          </a:p>
        </p:txBody>
      </p:sp>
      <p:sp>
        <p:nvSpPr>
          <p:cNvPr id="6" name="5 Marcador de texto"/>
          <p:cNvSpPr>
            <a:spLocks noGrp="1"/>
          </p:cNvSpPr>
          <p:nvPr>
            <p:ph type="body" sz="quarter" idx="3"/>
          </p:nvPr>
        </p:nvSpPr>
        <p:spPr/>
        <p:txBody>
          <a:bodyPr>
            <a:normAutofit fontScale="77500" lnSpcReduction="20000"/>
          </a:bodyPr>
          <a:lstStyle/>
          <a:p>
            <a:r>
              <a:rPr lang="es-ES" u="sng" dirty="0" err="1" smtClean="0"/>
              <a:t>Foment</a:t>
            </a:r>
            <a:r>
              <a:rPr lang="es-ES" u="sng" dirty="0" smtClean="0"/>
              <a:t> </a:t>
            </a:r>
            <a:r>
              <a:rPr lang="es-ES" u="sng" dirty="0"/>
              <a:t>del </a:t>
            </a:r>
            <a:r>
              <a:rPr lang="es-ES" u="sng" dirty="0" err="1" smtClean="0"/>
              <a:t>consum</a:t>
            </a:r>
            <a:r>
              <a:rPr lang="es-ES" u="sng" dirty="0" smtClean="0"/>
              <a:t> </a:t>
            </a:r>
            <a:r>
              <a:rPr lang="es-ES" u="sng" dirty="0"/>
              <a:t>de </a:t>
            </a:r>
            <a:r>
              <a:rPr lang="es-ES" u="sng" dirty="0" err="1" smtClean="0"/>
              <a:t>productes</a:t>
            </a:r>
            <a:r>
              <a:rPr lang="es-ES" u="sng" dirty="0" smtClean="0"/>
              <a:t> i </a:t>
            </a:r>
            <a:r>
              <a:rPr lang="es-ES" u="sng" dirty="0" err="1" smtClean="0"/>
              <a:t>serveis</a:t>
            </a:r>
            <a:r>
              <a:rPr lang="es-ES" u="sng" dirty="0" smtClean="0"/>
              <a:t> </a:t>
            </a:r>
            <a:r>
              <a:rPr lang="es-ES" u="sng" dirty="0"/>
              <a:t>responsables</a:t>
            </a:r>
            <a:endParaRPr lang="es-ES" dirty="0"/>
          </a:p>
        </p:txBody>
      </p:sp>
      <p:sp>
        <p:nvSpPr>
          <p:cNvPr id="7" name="6 Marcador de contenido"/>
          <p:cNvSpPr>
            <a:spLocks noGrp="1"/>
          </p:cNvSpPr>
          <p:nvPr>
            <p:ph sz="quarter" idx="4"/>
          </p:nvPr>
        </p:nvSpPr>
        <p:spPr/>
        <p:txBody>
          <a:bodyPr>
            <a:normAutofit fontScale="32500" lnSpcReduction="20000"/>
          </a:bodyPr>
          <a:lstStyle/>
          <a:p>
            <a:pPr lvl="0" algn="just"/>
            <a:r>
              <a:rPr lang="es-ES" dirty="0"/>
              <a:t>Taller sobre </a:t>
            </a:r>
            <a:r>
              <a:rPr lang="ca-ES" dirty="0" smtClean="0"/>
              <a:t>consum</a:t>
            </a:r>
            <a:r>
              <a:rPr lang="es-ES" dirty="0" smtClean="0"/>
              <a:t> </a:t>
            </a:r>
            <a:r>
              <a:rPr lang="es-ES" dirty="0"/>
              <a:t>responsable</a:t>
            </a:r>
          </a:p>
          <a:p>
            <a:pPr lvl="0" algn="just"/>
            <a:r>
              <a:rPr lang="es-ES" dirty="0"/>
              <a:t>Taller sobre economía circular</a:t>
            </a:r>
          </a:p>
          <a:p>
            <a:pPr lvl="0" algn="just"/>
            <a:r>
              <a:rPr lang="es-ES" dirty="0" err="1" smtClean="0"/>
              <a:t>Tallers</a:t>
            </a:r>
            <a:r>
              <a:rPr lang="es-ES" dirty="0" smtClean="0"/>
              <a:t> </a:t>
            </a:r>
            <a:r>
              <a:rPr lang="es-ES" dirty="0"/>
              <a:t>de moda </a:t>
            </a:r>
            <a:r>
              <a:rPr lang="ca-ES" dirty="0"/>
              <a:t>ecològica en el Casal Jove (disseny amb </a:t>
            </a:r>
            <a:r>
              <a:rPr lang="ca-ES" dirty="0" smtClean="0"/>
              <a:t>productes reciclats, com per exemple, </a:t>
            </a:r>
            <a:r>
              <a:rPr lang="ca-ES" dirty="0" err="1" smtClean="0"/>
              <a:t>customitzar</a:t>
            </a:r>
            <a:r>
              <a:rPr lang="ca-ES" dirty="0" smtClean="0"/>
              <a:t> roba</a:t>
            </a:r>
            <a:r>
              <a:rPr lang="ca-ES" dirty="0"/>
              <a:t>, </a:t>
            </a:r>
            <a:r>
              <a:rPr lang="ca-ES" dirty="0" smtClean="0"/>
              <a:t>com fer sabons i altres productes de bellesa naturals, etc.)</a:t>
            </a:r>
          </a:p>
          <a:p>
            <a:pPr lvl="0" algn="just"/>
            <a:r>
              <a:rPr lang="ca-ES" dirty="0" smtClean="0"/>
              <a:t>Xarxa d'intercanvi de llibres organitzada por la biblioteca municipal.</a:t>
            </a:r>
          </a:p>
          <a:p>
            <a:pPr lvl="0" algn="just"/>
            <a:r>
              <a:rPr lang="ca-ES" dirty="0" smtClean="0"/>
              <a:t>Guia pràctica per a l’ús eficient d’aigua, energia... en la llar.  </a:t>
            </a:r>
          </a:p>
          <a:p>
            <a:pPr lvl="0" algn="just"/>
            <a:r>
              <a:rPr lang="ca-ES" dirty="0" smtClean="0"/>
              <a:t>Repartir botelles de vidre per a fomentar la reducció del consumo d’aigua embotellada en plàstic.</a:t>
            </a:r>
          </a:p>
          <a:p>
            <a:pPr lvl="0" algn="just"/>
            <a:r>
              <a:rPr lang="ca-ES" dirty="0" smtClean="0"/>
              <a:t>Repartir  de bosses de tela para la compra</a:t>
            </a:r>
          </a:p>
          <a:p>
            <a:pPr lvl="0" algn="just"/>
            <a:r>
              <a:rPr lang="ca-ES" dirty="0" smtClean="0"/>
              <a:t>Organització d’una fira de productes sostenibles (kilòmetre </a:t>
            </a:r>
            <a:r>
              <a:rPr lang="ca-ES" dirty="0"/>
              <a:t>z</a:t>
            </a:r>
            <a:r>
              <a:rPr lang="ca-ES" dirty="0" smtClean="0"/>
              <a:t>ero, ecològics, de Comerç Just, etc.)</a:t>
            </a:r>
          </a:p>
          <a:p>
            <a:pPr lvl="0" algn="just"/>
            <a:r>
              <a:rPr lang="ca-ES" dirty="0" smtClean="0"/>
              <a:t>Organització d’una fira regular de productes de segona mà</a:t>
            </a:r>
          </a:p>
          <a:p>
            <a:pPr lvl="0" algn="just"/>
            <a:r>
              <a:rPr lang="ca-ES" dirty="0" smtClean="0"/>
              <a:t>Utilització de materials sostenibles en els esdeveniments municipals: vaixella biodegradable, </a:t>
            </a:r>
            <a:r>
              <a:rPr lang="ca-ES" dirty="0" err="1" smtClean="0"/>
              <a:t>mantels</a:t>
            </a:r>
            <a:r>
              <a:rPr lang="ca-ES" dirty="0" smtClean="0"/>
              <a:t> de paper reciclat, etc. </a:t>
            </a:r>
          </a:p>
          <a:p>
            <a:pPr lvl="0" algn="just"/>
            <a:r>
              <a:rPr lang="ca-ES" dirty="0" smtClean="0"/>
              <a:t>Utilització de productes sostenibles en les oficines y altres dependències municipals: paper reciclat, papereria sostenible, jarrets d’aigua amb filtre natural, etc. </a:t>
            </a:r>
          </a:p>
          <a:p>
            <a:pPr lvl="0" algn="just"/>
            <a:r>
              <a:rPr lang="ca-ES" dirty="0" smtClean="0"/>
              <a:t>Pàgina web “Kilòmetre Zero”: Fer una secció en la web municipal dedicada al consum sostenible y als productes/serveis de proximitat.</a:t>
            </a:r>
          </a:p>
          <a:p>
            <a:pPr lvl="0" algn="just"/>
            <a:r>
              <a:rPr lang="ca-ES" dirty="0" smtClean="0"/>
              <a:t>Convertir la localitat en un “Municipi pel Comerç Just” y participar en la Xarxa de Ciutats pel Comerç Just</a:t>
            </a:r>
          </a:p>
          <a:p>
            <a:pPr lvl="0" algn="just"/>
            <a:r>
              <a:rPr lang="ca-ES" dirty="0" smtClean="0"/>
              <a:t>Creació d’un banc del temps</a:t>
            </a:r>
          </a:p>
          <a:p>
            <a:pPr lvl="0" algn="just"/>
            <a:r>
              <a:rPr lang="ca-ES" dirty="0" smtClean="0"/>
              <a:t>Ajudes econòmiques o altre tipus de recolzament a l’agricultura ecològica</a:t>
            </a:r>
          </a:p>
          <a:p>
            <a:pPr lvl="0" algn="just"/>
            <a:r>
              <a:rPr lang="ca-ES" dirty="0" smtClean="0"/>
              <a:t>Ajudes econòmiques </a:t>
            </a:r>
            <a:r>
              <a:rPr lang="ca-ES" dirty="0"/>
              <a:t>o</a:t>
            </a:r>
            <a:r>
              <a:rPr lang="ca-ES" dirty="0" smtClean="0"/>
              <a:t> altre tipus de recolzament al comerç local de productes de proximitat</a:t>
            </a:r>
          </a:p>
          <a:p>
            <a:pPr lvl="0" algn="just"/>
            <a:r>
              <a:rPr lang="ca-ES" dirty="0" smtClean="0"/>
              <a:t>Creació de horts urbans</a:t>
            </a:r>
          </a:p>
          <a:p>
            <a:pPr lvl="0" algn="just"/>
            <a:r>
              <a:rPr lang="ca-ES" dirty="0" smtClean="0"/>
              <a:t>Edició d’una guia de cultius ecològics en horts urbans, horts i jardins familiars</a:t>
            </a:r>
          </a:p>
          <a:p>
            <a:pPr lvl="0" algn="just"/>
            <a:r>
              <a:rPr lang="ca-ES" dirty="0" smtClean="0"/>
              <a:t>Sistema d’incentius (punts per </a:t>
            </a:r>
            <a:r>
              <a:rPr lang="ca-ES" dirty="0"/>
              <a:t>a</a:t>
            </a:r>
            <a:r>
              <a:rPr lang="ca-ES" dirty="0" smtClean="0"/>
              <a:t>l comerç, estalvi en impostos, etc.) per los ciutadans/es que realitzen activitats sostenibles: reciclatge en punts nets, ús de serveis/tendes de reparació d’electrodomèstics, etc.</a:t>
            </a:r>
          </a:p>
          <a:p>
            <a:pPr marL="0" indent="0" algn="just">
              <a:buNone/>
            </a:pPr>
            <a:endParaRPr lang="ca-ES" dirty="0"/>
          </a:p>
        </p:txBody>
      </p:sp>
    </p:spTree>
    <p:extLst>
      <p:ext uri="{BB962C8B-B14F-4D97-AF65-F5344CB8AC3E}">
        <p14:creationId xmlns:p14="http://schemas.microsoft.com/office/powerpoint/2010/main" val="1077476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b="-44000"/>
          </a:stretch>
        </a:blipFill>
        <a:effectLst/>
      </p:bgPr>
    </p:bg>
    <p:spTree>
      <p:nvGrpSpPr>
        <p:cNvPr id="1" name=""/>
        <p:cNvGrpSpPr/>
        <p:nvPr/>
      </p:nvGrpSpPr>
      <p:grpSpPr>
        <a:xfrm>
          <a:off x="0" y="0"/>
          <a:ext cx="0" cy="0"/>
          <a:chOff x="0" y="0"/>
          <a:chExt cx="0" cy="0"/>
        </a:xfrm>
      </p:grpSpPr>
      <p:sp>
        <p:nvSpPr>
          <p:cNvPr id="7" name="6 Título"/>
          <p:cNvSpPr>
            <a:spLocks noGrp="1"/>
          </p:cNvSpPr>
          <p:nvPr>
            <p:ph type="ctrTitle"/>
          </p:nvPr>
        </p:nvSpPr>
        <p:spPr>
          <a:xfrm>
            <a:off x="683568" y="2780928"/>
            <a:ext cx="7772400" cy="1470025"/>
          </a:xfrm>
        </p:spPr>
        <p:txBody>
          <a:bodyPr>
            <a:normAutofit fontScale="90000"/>
          </a:bodyPr>
          <a:lstStyle/>
          <a:p>
            <a:r>
              <a:rPr lang="es-ES" b="1" dirty="0" smtClean="0">
                <a:effectLst>
                  <a:outerShdw blurRad="38100" dist="38100" dir="2700000" algn="tl">
                    <a:srgbClr val="000000">
                      <a:alpha val="43137"/>
                    </a:srgbClr>
                  </a:outerShdw>
                </a:effectLst>
              </a:rPr>
              <a:t>BANC D’IDEES</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ACCIONS SUBVENCIONABLES</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242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0000" r="-22000"/>
          </a:stretch>
        </a:blipFill>
        <a:effectLst/>
      </p:bgPr>
    </p:bg>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BANC D’IDEES</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ACCIONS </a:t>
            </a:r>
            <a:r>
              <a:rPr lang="es-ES" b="1" dirty="0">
                <a:effectLst>
                  <a:outerShdw blurRad="38100" dist="38100" dir="2700000" algn="tl">
                    <a:srgbClr val="000000">
                      <a:alpha val="43137"/>
                    </a:srgbClr>
                  </a:outerShdw>
                </a:effectLst>
              </a:rPr>
              <a:t>SUBVENCIONABLES</a:t>
            </a:r>
            <a:endParaRPr lang="es-ES" dirty="0"/>
          </a:p>
        </p:txBody>
      </p:sp>
      <p:sp>
        <p:nvSpPr>
          <p:cNvPr id="8" name="7 Marcador de texto"/>
          <p:cNvSpPr>
            <a:spLocks noGrp="1"/>
          </p:cNvSpPr>
          <p:nvPr>
            <p:ph type="body" idx="1"/>
          </p:nvPr>
        </p:nvSpPr>
        <p:spPr/>
        <p:txBody>
          <a:bodyPr/>
          <a:lstStyle/>
          <a:p>
            <a:r>
              <a:rPr lang="es-ES" u="sng" dirty="0" smtClean="0"/>
              <a:t>Bon </a:t>
            </a:r>
            <a:r>
              <a:rPr lang="es-ES" u="sng" dirty="0" err="1" smtClean="0"/>
              <a:t>govern</a:t>
            </a:r>
            <a:r>
              <a:rPr lang="es-ES" u="sng" dirty="0" smtClean="0"/>
              <a:t> i </a:t>
            </a:r>
            <a:r>
              <a:rPr lang="es-ES" u="sng" dirty="0" err="1" smtClean="0"/>
              <a:t>ètica</a:t>
            </a:r>
            <a:endParaRPr lang="es-ES" dirty="0"/>
          </a:p>
        </p:txBody>
      </p:sp>
      <p:sp>
        <p:nvSpPr>
          <p:cNvPr id="9" name="8 Marcador de contenido"/>
          <p:cNvSpPr>
            <a:spLocks noGrp="1"/>
          </p:cNvSpPr>
          <p:nvPr>
            <p:ph sz="half" idx="2"/>
          </p:nvPr>
        </p:nvSpPr>
        <p:spPr/>
        <p:txBody>
          <a:bodyPr>
            <a:normAutofit fontScale="40000" lnSpcReduction="20000"/>
          </a:bodyPr>
          <a:lstStyle/>
          <a:p>
            <a:pPr lvl="0" algn="just"/>
            <a:r>
              <a:rPr lang="ca-ES" dirty="0" smtClean="0"/>
              <a:t>Elaboració de codi </a:t>
            </a:r>
            <a:r>
              <a:rPr lang="ca-ES" dirty="0"/>
              <a:t>è</a:t>
            </a:r>
            <a:r>
              <a:rPr lang="ca-ES" dirty="0" smtClean="0"/>
              <a:t>tic</a:t>
            </a:r>
          </a:p>
          <a:p>
            <a:pPr lvl="0" algn="just"/>
            <a:r>
              <a:rPr lang="ca-ES" dirty="0" smtClean="0"/>
              <a:t>Elaboració de codi de bon govern</a:t>
            </a:r>
          </a:p>
          <a:p>
            <a:pPr lvl="0" algn="just"/>
            <a:r>
              <a:rPr lang="ca-ES" dirty="0" smtClean="0"/>
              <a:t>Elaboració de codi de conducta dels càrrecs electes i del personal directiu</a:t>
            </a:r>
          </a:p>
          <a:p>
            <a:pPr lvl="0" algn="just"/>
            <a:r>
              <a:rPr lang="ca-ES" dirty="0" smtClean="0"/>
              <a:t>Creació d’un protocol de l'ús de vehicles oficials i altres  recursos públics</a:t>
            </a:r>
          </a:p>
          <a:p>
            <a:pPr lvl="0" algn="just"/>
            <a:r>
              <a:rPr lang="ca-ES" dirty="0" smtClean="0"/>
              <a:t>Organitzar sessions de formació a las/os empleats sobre ètica organitzacional y bon govern</a:t>
            </a:r>
          </a:p>
          <a:p>
            <a:pPr lvl="0" algn="just"/>
            <a:r>
              <a:rPr lang="ca-ES" dirty="0" smtClean="0"/>
              <a:t>Convidar als empleats públics a presentar propostes per a millorar els serveis municipals mitjançant tallers d’innovació, sessions de </a:t>
            </a:r>
            <a:r>
              <a:rPr lang="ca-ES" dirty="0" err="1" smtClean="0"/>
              <a:t>brainstorming</a:t>
            </a:r>
            <a:r>
              <a:rPr lang="ca-ES" dirty="0" smtClean="0"/>
              <a:t>, etc.)</a:t>
            </a:r>
          </a:p>
          <a:p>
            <a:pPr lvl="0" algn="just"/>
            <a:r>
              <a:rPr lang="ca-ES" dirty="0" smtClean="0"/>
              <a:t>Actualitzar la Carta de Serveis</a:t>
            </a:r>
          </a:p>
          <a:p>
            <a:pPr lvl="0" algn="just"/>
            <a:r>
              <a:rPr lang="ca-ES" dirty="0" smtClean="0"/>
              <a:t>Edició d’una guia de recursos per als nous veïns </a:t>
            </a:r>
          </a:p>
          <a:p>
            <a:pPr lvl="0" algn="just"/>
            <a:r>
              <a:rPr lang="ca-ES" dirty="0" smtClean="0"/>
              <a:t>Realitzar un estudi de la demanda de serveis públics</a:t>
            </a:r>
          </a:p>
          <a:p>
            <a:pPr lvl="0" algn="just"/>
            <a:r>
              <a:rPr lang="ca-ES" dirty="0" smtClean="0"/>
              <a:t>Elaboració de codis de qualitat: qualitat Institucional, Bona atenció a la ciutadania, etc.</a:t>
            </a:r>
          </a:p>
          <a:p>
            <a:pPr lvl="0" algn="just"/>
            <a:r>
              <a:rPr lang="ca-ES" dirty="0" smtClean="0"/>
              <a:t>Elaboració d’un pla de racionalització de procediments y reducció de càrregues administratives</a:t>
            </a:r>
          </a:p>
          <a:p>
            <a:pPr lvl="0" algn="just"/>
            <a:r>
              <a:rPr lang="ca-ES" dirty="0" smtClean="0"/>
              <a:t>Elaborar un pla de modernització </a:t>
            </a:r>
            <a:r>
              <a:rPr lang="ca-ES" dirty="0"/>
              <a:t>i</a:t>
            </a:r>
            <a:r>
              <a:rPr lang="ca-ES" dirty="0" smtClean="0"/>
              <a:t> millora de la gestió electrònica</a:t>
            </a:r>
          </a:p>
          <a:p>
            <a:pPr lvl="0" algn="just"/>
            <a:r>
              <a:rPr lang="ca-ES" dirty="0" smtClean="0"/>
              <a:t>Avaluació de la qualitat dels serveis y de satisfacció de la ciutadania</a:t>
            </a:r>
          </a:p>
          <a:p>
            <a:pPr algn="just"/>
            <a:r>
              <a:rPr lang="ca-ES" dirty="0" smtClean="0"/>
              <a:t>Elaborar un pla de gestió de crisis</a:t>
            </a:r>
            <a:endParaRPr lang="ca-ES" dirty="0"/>
          </a:p>
        </p:txBody>
      </p:sp>
      <p:sp>
        <p:nvSpPr>
          <p:cNvPr id="10" name="9 Marcador de texto"/>
          <p:cNvSpPr>
            <a:spLocks noGrp="1"/>
          </p:cNvSpPr>
          <p:nvPr>
            <p:ph type="body" sz="quarter" idx="3"/>
          </p:nvPr>
        </p:nvSpPr>
        <p:spPr/>
        <p:txBody>
          <a:bodyPr>
            <a:normAutofit fontScale="85000" lnSpcReduction="20000"/>
          </a:bodyPr>
          <a:lstStyle/>
          <a:p>
            <a:r>
              <a:rPr lang="es-ES" u="sng" dirty="0" err="1" smtClean="0"/>
              <a:t>Estratègia</a:t>
            </a:r>
            <a:r>
              <a:rPr lang="es-ES" u="sng" dirty="0" smtClean="0"/>
              <a:t> </a:t>
            </a:r>
            <a:r>
              <a:rPr lang="es-ES" u="sng" dirty="0"/>
              <a:t>y </a:t>
            </a:r>
            <a:r>
              <a:rPr lang="es-ES" u="sng" dirty="0" err="1" smtClean="0"/>
              <a:t>gestió</a:t>
            </a:r>
            <a:r>
              <a:rPr lang="es-ES" u="sng" dirty="0" smtClean="0"/>
              <a:t> </a:t>
            </a:r>
            <a:r>
              <a:rPr lang="es-ES" u="sng" dirty="0" err="1" smtClean="0"/>
              <a:t>socialment</a:t>
            </a:r>
            <a:r>
              <a:rPr lang="es-ES" u="sng" dirty="0" smtClean="0"/>
              <a:t> </a:t>
            </a:r>
            <a:r>
              <a:rPr lang="es-ES" u="sng" dirty="0"/>
              <a:t>responsable</a:t>
            </a:r>
            <a:endParaRPr lang="es-ES" dirty="0"/>
          </a:p>
        </p:txBody>
      </p:sp>
      <p:sp>
        <p:nvSpPr>
          <p:cNvPr id="11" name="10 Marcador de contenido"/>
          <p:cNvSpPr>
            <a:spLocks noGrp="1"/>
          </p:cNvSpPr>
          <p:nvPr>
            <p:ph sz="quarter" idx="4"/>
          </p:nvPr>
        </p:nvSpPr>
        <p:spPr/>
        <p:txBody>
          <a:bodyPr>
            <a:normAutofit fontScale="47500" lnSpcReduction="20000"/>
          </a:bodyPr>
          <a:lstStyle/>
          <a:p>
            <a:pPr lvl="0" algn="just"/>
            <a:r>
              <a:rPr lang="ca-ES" dirty="0" smtClean="0"/>
              <a:t>Activitats de formació als funcionaris/es sobre Responsabilitat Social</a:t>
            </a:r>
          </a:p>
          <a:p>
            <a:pPr lvl="0" algn="just"/>
            <a:r>
              <a:rPr lang="ca-ES" dirty="0" smtClean="0"/>
              <a:t>Elaborar un diagnòstic de Responsabilitat Social i compliment de l’Agenda 2030</a:t>
            </a:r>
          </a:p>
          <a:p>
            <a:pPr lvl="0" algn="just"/>
            <a:r>
              <a:rPr lang="ca-ES" dirty="0" smtClean="0"/>
              <a:t>Redactar una Política de Responsabilitat Social</a:t>
            </a:r>
          </a:p>
          <a:p>
            <a:pPr lvl="0" algn="just"/>
            <a:r>
              <a:rPr lang="ca-ES" dirty="0" smtClean="0"/>
              <a:t>Dissenyar un Pla de Responsabilitat Social</a:t>
            </a:r>
          </a:p>
          <a:p>
            <a:pPr lvl="0" algn="just"/>
            <a:r>
              <a:rPr lang="ca-ES" dirty="0" smtClean="0"/>
              <a:t>Elaborar un pla estratègic de millora de la gestió municipal</a:t>
            </a:r>
          </a:p>
          <a:p>
            <a:pPr lvl="0" algn="just"/>
            <a:r>
              <a:rPr lang="ca-ES" dirty="0" smtClean="0"/>
              <a:t>Publicar anualment la memòria de Responsabilitat Social</a:t>
            </a:r>
          </a:p>
          <a:p>
            <a:pPr lvl="0" algn="just"/>
            <a:r>
              <a:rPr lang="ca-ES" dirty="0" smtClean="0"/>
              <a:t>Millorar l’eficàcia y eficiència dels processos, programes, projectes…</a:t>
            </a:r>
          </a:p>
          <a:p>
            <a:pPr lvl="0" algn="just"/>
            <a:r>
              <a:rPr lang="ca-ES" dirty="0" smtClean="0"/>
              <a:t>Comptar amb una eina de gestió amb indicadors de mesurament i avaluació </a:t>
            </a:r>
          </a:p>
          <a:p>
            <a:pPr lvl="0" algn="just"/>
            <a:r>
              <a:rPr lang="ca-ES" dirty="0" smtClean="0"/>
              <a:t>Activitats de foment i recolzament a l’emprenedoria social i la innovació responsable</a:t>
            </a:r>
          </a:p>
          <a:p>
            <a:pPr lvl="0" algn="just"/>
            <a:r>
              <a:rPr lang="ca-ES" dirty="0" smtClean="0"/>
              <a:t>Activitats de difusió i recolzament a la economia social i solidaria</a:t>
            </a:r>
          </a:p>
          <a:p>
            <a:pPr lvl="0" algn="just"/>
            <a:r>
              <a:rPr lang="ca-ES" dirty="0" smtClean="0"/>
              <a:t>Elaboració d’una Estratègia de Desenvolupament Urbà Sostenible Integral (EDUSI)</a:t>
            </a:r>
          </a:p>
          <a:p>
            <a:pPr lvl="0" algn="just"/>
            <a:r>
              <a:rPr lang="ca-ES" dirty="0" smtClean="0"/>
              <a:t>Elaboració de pressupostos amb perspectiva de gènere</a:t>
            </a:r>
          </a:p>
          <a:p>
            <a:pPr lvl="0" algn="just"/>
            <a:r>
              <a:rPr lang="ca-ES" dirty="0" smtClean="0"/>
              <a:t>Sotmetre la memòria de Responsabilitat Social a auditoria externa</a:t>
            </a:r>
          </a:p>
          <a:p>
            <a:pPr algn="just"/>
            <a:r>
              <a:rPr lang="ca-ES" dirty="0" smtClean="0"/>
              <a:t>Promoure el lideratge dels equips de treball</a:t>
            </a:r>
            <a:endParaRPr lang="ca-ES" dirty="0"/>
          </a:p>
        </p:txBody>
      </p:sp>
    </p:spTree>
    <p:extLst>
      <p:ext uri="{BB962C8B-B14F-4D97-AF65-F5344CB8AC3E}">
        <p14:creationId xmlns:p14="http://schemas.microsoft.com/office/powerpoint/2010/main" val="2124582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BANC D’IDEES</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ACCIONS </a:t>
            </a:r>
            <a:r>
              <a:rPr lang="es-ES" b="1" dirty="0">
                <a:effectLst>
                  <a:outerShdw blurRad="38100" dist="38100" dir="2700000" algn="tl">
                    <a:srgbClr val="000000">
                      <a:alpha val="43137"/>
                    </a:srgbClr>
                  </a:outerShdw>
                </a:effectLst>
              </a:rPr>
              <a:t>SUBVENCIONABLES</a:t>
            </a:r>
            <a:endParaRPr lang="es-ES" dirty="0"/>
          </a:p>
        </p:txBody>
      </p:sp>
      <p:sp>
        <p:nvSpPr>
          <p:cNvPr id="3" name="2 Marcador de texto"/>
          <p:cNvSpPr>
            <a:spLocks noGrp="1"/>
          </p:cNvSpPr>
          <p:nvPr>
            <p:ph type="body" idx="1"/>
          </p:nvPr>
        </p:nvSpPr>
        <p:spPr/>
        <p:txBody>
          <a:bodyPr/>
          <a:lstStyle/>
          <a:p>
            <a:r>
              <a:rPr lang="es-ES" u="sng" dirty="0" err="1" smtClean="0"/>
              <a:t>Infraestructures</a:t>
            </a:r>
            <a:endParaRPr lang="es-ES" dirty="0"/>
          </a:p>
        </p:txBody>
      </p:sp>
      <p:sp>
        <p:nvSpPr>
          <p:cNvPr id="4" name="3 Marcador de contenido"/>
          <p:cNvSpPr>
            <a:spLocks noGrp="1"/>
          </p:cNvSpPr>
          <p:nvPr>
            <p:ph sz="half" idx="2"/>
          </p:nvPr>
        </p:nvSpPr>
        <p:spPr/>
        <p:txBody>
          <a:bodyPr>
            <a:normAutofit fontScale="47500" lnSpcReduction="20000"/>
          </a:bodyPr>
          <a:lstStyle/>
          <a:p>
            <a:pPr lvl="0" algn="just"/>
            <a:r>
              <a:rPr lang="ca-ES" dirty="0" smtClean="0"/>
              <a:t>Promoure la mobilitat sostenible dels treballadors/es públics</a:t>
            </a:r>
          </a:p>
          <a:p>
            <a:pPr lvl="0" algn="just"/>
            <a:r>
              <a:rPr lang="ca-ES" dirty="0" smtClean="0"/>
              <a:t>Ampliar la xarxa de contenidors de reciclatge, incloent oli domèstic</a:t>
            </a:r>
          </a:p>
          <a:p>
            <a:pPr lvl="0" algn="just"/>
            <a:r>
              <a:rPr lang="ca-ES" dirty="0" smtClean="0"/>
              <a:t>Fomentar l’aïllament tèrmic dels edificis públics per a l’estalvi energètic</a:t>
            </a:r>
          </a:p>
          <a:p>
            <a:pPr lvl="0" algn="just"/>
            <a:r>
              <a:rPr lang="ca-ES" dirty="0" smtClean="0"/>
              <a:t>Formació a empreses de restauració, hostaleria i similars sobre turisme sostenible</a:t>
            </a:r>
          </a:p>
          <a:p>
            <a:pPr lvl="0" algn="just"/>
            <a:r>
              <a:rPr lang="ca-ES" dirty="0" smtClean="0"/>
              <a:t>Millorar l’accessibilitat urbana i a l’interior dels edificis públics</a:t>
            </a:r>
          </a:p>
          <a:p>
            <a:pPr lvl="0" algn="just"/>
            <a:r>
              <a:rPr lang="ca-ES" dirty="0" smtClean="0"/>
              <a:t>Accions de sensibilització sobre neteja e imatge del municipi</a:t>
            </a:r>
          </a:p>
          <a:p>
            <a:pPr lvl="0" algn="just"/>
            <a:r>
              <a:rPr lang="ca-ES" dirty="0" smtClean="0"/>
              <a:t>Aplicar criteris de sostenibilitat en la construcció o reforma d’infraestructures públiques</a:t>
            </a:r>
          </a:p>
          <a:p>
            <a:pPr lvl="0" algn="just"/>
            <a:r>
              <a:rPr lang="ca-ES" dirty="0" smtClean="0"/>
              <a:t>Aplicar criteris de sostenibilitat a totes les planificacions urbanes</a:t>
            </a:r>
          </a:p>
          <a:p>
            <a:pPr lvl="0" algn="just"/>
            <a:r>
              <a:rPr lang="ca-ES" dirty="0" smtClean="0"/>
              <a:t>Elaborar un Pla de Mobilitat Sostenible local</a:t>
            </a:r>
          </a:p>
          <a:p>
            <a:pPr lvl="0" algn="just"/>
            <a:r>
              <a:rPr lang="ca-ES" dirty="0" smtClean="0"/>
              <a:t>Elaborar un pla de pacificació del trànsit i </a:t>
            </a:r>
            <a:r>
              <a:rPr lang="es-ES" dirty="0" err="1" smtClean="0"/>
              <a:t>peatonalització</a:t>
            </a:r>
            <a:r>
              <a:rPr lang="es-ES" dirty="0" smtClean="0"/>
              <a:t>.</a:t>
            </a:r>
          </a:p>
          <a:p>
            <a:pPr lvl="0" algn="just"/>
            <a:r>
              <a:rPr lang="ca-ES" dirty="0" smtClean="0"/>
              <a:t>Crear Camins Escolars</a:t>
            </a:r>
          </a:p>
          <a:p>
            <a:pPr lvl="0" algn="just"/>
            <a:r>
              <a:rPr lang="ca-ES" dirty="0" smtClean="0"/>
              <a:t>Establir punts de recàrrega de cotxes elèctrics</a:t>
            </a:r>
          </a:p>
          <a:p>
            <a:pPr marL="0" indent="0">
              <a:buNone/>
            </a:pPr>
            <a:endParaRPr lang="es-ES" dirty="0"/>
          </a:p>
        </p:txBody>
      </p:sp>
      <p:sp>
        <p:nvSpPr>
          <p:cNvPr id="5" name="4 Marcador de texto"/>
          <p:cNvSpPr>
            <a:spLocks noGrp="1"/>
          </p:cNvSpPr>
          <p:nvPr>
            <p:ph type="body" sz="quarter" idx="3"/>
          </p:nvPr>
        </p:nvSpPr>
        <p:spPr>
          <a:xfrm>
            <a:off x="4645025" y="1535113"/>
            <a:ext cx="4041775" cy="639762"/>
          </a:xfrm>
        </p:spPr>
        <p:txBody>
          <a:bodyPr>
            <a:normAutofit fontScale="62500" lnSpcReduction="20000"/>
          </a:bodyPr>
          <a:lstStyle/>
          <a:p>
            <a:endParaRPr lang="es-ES" u="sng" dirty="0" smtClean="0"/>
          </a:p>
          <a:p>
            <a:r>
              <a:rPr lang="es-ES" sz="3100" u="sng" dirty="0" err="1" smtClean="0"/>
              <a:t>Gestió</a:t>
            </a:r>
            <a:r>
              <a:rPr lang="es-ES" sz="3100" u="sng" dirty="0" smtClean="0"/>
              <a:t> </a:t>
            </a:r>
            <a:r>
              <a:rPr lang="es-ES" sz="3100" u="sng" dirty="0"/>
              <a:t>responsable </a:t>
            </a:r>
            <a:r>
              <a:rPr lang="es-ES" sz="3100" u="sng" dirty="0" err="1" smtClean="0"/>
              <a:t>dels</a:t>
            </a:r>
            <a:r>
              <a:rPr lang="es-ES" sz="3100" u="sng" dirty="0" smtClean="0"/>
              <a:t> </a:t>
            </a:r>
            <a:r>
              <a:rPr lang="es-ES" sz="3100" u="sng" dirty="0"/>
              <a:t>RRHH</a:t>
            </a:r>
            <a:endParaRPr lang="es-ES" sz="3100" dirty="0"/>
          </a:p>
          <a:p>
            <a:endParaRPr lang="es-ES" dirty="0"/>
          </a:p>
        </p:txBody>
      </p:sp>
      <p:sp>
        <p:nvSpPr>
          <p:cNvPr id="6" name="5 Marcador de contenido"/>
          <p:cNvSpPr>
            <a:spLocks noGrp="1"/>
          </p:cNvSpPr>
          <p:nvPr>
            <p:ph sz="quarter" idx="4"/>
          </p:nvPr>
        </p:nvSpPr>
        <p:spPr/>
        <p:txBody>
          <a:bodyPr>
            <a:normAutofit fontScale="47500" lnSpcReduction="20000"/>
          </a:bodyPr>
          <a:lstStyle/>
          <a:p>
            <a:pPr lvl="0" algn="just"/>
            <a:r>
              <a:rPr lang="ca-ES" dirty="0" smtClean="0"/>
              <a:t>Publicar a la pàgina web tots els llocs de l’administració pública amb els seus nivells</a:t>
            </a:r>
          </a:p>
          <a:p>
            <a:pPr lvl="0" algn="just"/>
            <a:r>
              <a:rPr lang="ca-ES" dirty="0" smtClean="0"/>
              <a:t>Publicar a la pàgina web els mitjans d’ascens a categories superiores</a:t>
            </a:r>
          </a:p>
          <a:p>
            <a:pPr lvl="0" algn="just"/>
            <a:r>
              <a:rPr lang="ca-ES" dirty="0" smtClean="0"/>
              <a:t>Millorar la conciliació de la vida personal-familiar dels treballadors/es públics</a:t>
            </a:r>
          </a:p>
          <a:p>
            <a:pPr lvl="0" algn="just"/>
            <a:r>
              <a:rPr lang="ca-ES" dirty="0" smtClean="0"/>
              <a:t>Elaborar estudis de clima laboral i posar en marxa acciones de millora</a:t>
            </a:r>
          </a:p>
          <a:p>
            <a:pPr lvl="0" algn="just"/>
            <a:r>
              <a:rPr lang="ca-ES" dirty="0" smtClean="0"/>
              <a:t>Millorar la salut, Seguretat </a:t>
            </a:r>
            <a:r>
              <a:rPr lang="ca-ES" dirty="0"/>
              <a:t>i</a:t>
            </a:r>
            <a:r>
              <a:rPr lang="ca-ES" dirty="0" smtClean="0"/>
              <a:t> higiene en el treball</a:t>
            </a:r>
          </a:p>
          <a:p>
            <a:pPr lvl="0" algn="just"/>
            <a:r>
              <a:rPr lang="ca-ES" dirty="0" smtClean="0"/>
              <a:t>Garantir la igualtat </a:t>
            </a:r>
            <a:r>
              <a:rPr lang="ca-ES" dirty="0"/>
              <a:t>i</a:t>
            </a:r>
            <a:r>
              <a:rPr lang="ca-ES" dirty="0" smtClean="0"/>
              <a:t> no discriminació</a:t>
            </a:r>
          </a:p>
          <a:p>
            <a:pPr lvl="0" algn="just"/>
            <a:r>
              <a:rPr lang="ca-ES" dirty="0" smtClean="0"/>
              <a:t>Promoure la integració de persones amb minusvalidesa</a:t>
            </a:r>
          </a:p>
          <a:p>
            <a:pPr lvl="0" algn="just"/>
            <a:r>
              <a:rPr lang="ca-ES" dirty="0" smtClean="0"/>
              <a:t>Implantar mecanismes d’avaluació de l’acompliment amb </a:t>
            </a:r>
            <a:r>
              <a:rPr lang="ca-ES" dirty="0" err="1" smtClean="0"/>
              <a:t>enfoque</a:t>
            </a:r>
            <a:r>
              <a:rPr lang="ca-ES" dirty="0" smtClean="0"/>
              <a:t> 360º</a:t>
            </a:r>
          </a:p>
          <a:p>
            <a:pPr lvl="0" algn="just"/>
            <a:r>
              <a:rPr lang="ca-ES" dirty="0" smtClean="0"/>
              <a:t>Elaborar un diagnòstic de necessitats formatives</a:t>
            </a:r>
          </a:p>
          <a:p>
            <a:pPr lvl="0"/>
            <a:r>
              <a:rPr lang="ca-ES" dirty="0" smtClean="0"/>
              <a:t>Elaborar un diagnòstic de càrregues de treball</a:t>
            </a:r>
          </a:p>
          <a:p>
            <a:pPr lvl="0"/>
            <a:r>
              <a:rPr lang="ca-ES" dirty="0" smtClean="0"/>
              <a:t>Promoure l’ocupació estable i reduir la interinitat</a:t>
            </a:r>
          </a:p>
          <a:p>
            <a:pPr lvl="0" algn="just"/>
            <a:r>
              <a:rPr lang="ca-ES" dirty="0" smtClean="0"/>
              <a:t>Elaborar un pla de voluntariat corporatiu</a:t>
            </a:r>
          </a:p>
          <a:p>
            <a:pPr lvl="0" algn="just"/>
            <a:r>
              <a:rPr lang="ca-ES" dirty="0" smtClean="0"/>
              <a:t>Promoció de l’ocupació local mitjançant contractacions d’entitats públiques</a:t>
            </a:r>
          </a:p>
          <a:p>
            <a:pPr lvl="0" algn="just"/>
            <a:r>
              <a:rPr lang="ca-ES" dirty="0" smtClean="0"/>
              <a:t>Crear un pla de formació dels treballadors/es</a:t>
            </a:r>
          </a:p>
          <a:p>
            <a:pPr lvl="0" algn="just"/>
            <a:r>
              <a:rPr lang="ca-ES" dirty="0" smtClean="0"/>
              <a:t>Elaborar un pla de participació de los treballadors/es en les decisions de l‘organització</a:t>
            </a:r>
            <a:endParaRPr lang="ca-ES" dirty="0"/>
          </a:p>
        </p:txBody>
      </p:sp>
    </p:spTree>
    <p:extLst>
      <p:ext uri="{BB962C8B-B14F-4D97-AF65-F5344CB8AC3E}">
        <p14:creationId xmlns:p14="http://schemas.microsoft.com/office/powerpoint/2010/main" val="923721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r="-1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BANC D’IDEES</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ACCIONS </a:t>
            </a:r>
            <a:r>
              <a:rPr lang="es-ES" b="1" dirty="0">
                <a:effectLst>
                  <a:outerShdw blurRad="38100" dist="38100" dir="2700000" algn="tl">
                    <a:srgbClr val="000000">
                      <a:alpha val="43137"/>
                    </a:srgbClr>
                  </a:outerShdw>
                </a:effectLst>
              </a:rPr>
              <a:t>SUBVENCIONABLES</a:t>
            </a:r>
            <a:endParaRPr lang="es-ES" dirty="0"/>
          </a:p>
        </p:txBody>
      </p:sp>
      <p:sp>
        <p:nvSpPr>
          <p:cNvPr id="3" name="2 Marcador de texto"/>
          <p:cNvSpPr>
            <a:spLocks noGrp="1"/>
          </p:cNvSpPr>
          <p:nvPr>
            <p:ph type="body" idx="1"/>
          </p:nvPr>
        </p:nvSpPr>
        <p:spPr/>
        <p:txBody>
          <a:bodyPr>
            <a:normAutofit fontScale="25000" lnSpcReduction="20000"/>
          </a:bodyPr>
          <a:lstStyle/>
          <a:p>
            <a:endParaRPr lang="es-ES" u="sng" dirty="0" smtClean="0"/>
          </a:p>
          <a:p>
            <a:endParaRPr lang="es-ES" u="sng" dirty="0"/>
          </a:p>
          <a:p>
            <a:r>
              <a:rPr lang="ca-ES" sz="7400" u="sng" dirty="0" smtClean="0"/>
              <a:t>Cadena de subministrament</a:t>
            </a:r>
            <a:endParaRPr lang="ca-ES" sz="7400" dirty="0" smtClean="0"/>
          </a:p>
          <a:p>
            <a:endParaRPr lang="es-ES" dirty="0"/>
          </a:p>
        </p:txBody>
      </p:sp>
      <p:sp>
        <p:nvSpPr>
          <p:cNvPr id="4" name="3 Marcador de contenido"/>
          <p:cNvSpPr>
            <a:spLocks noGrp="1"/>
          </p:cNvSpPr>
          <p:nvPr>
            <p:ph sz="half" idx="2"/>
          </p:nvPr>
        </p:nvSpPr>
        <p:spPr/>
        <p:txBody>
          <a:bodyPr>
            <a:normAutofit fontScale="70000" lnSpcReduction="20000"/>
          </a:bodyPr>
          <a:lstStyle/>
          <a:p>
            <a:pPr lvl="0"/>
            <a:r>
              <a:rPr lang="ca-ES" dirty="0" smtClean="0"/>
              <a:t>Establir criteris socials i ambientals en els processos de contractació pública</a:t>
            </a:r>
          </a:p>
          <a:p>
            <a:pPr lvl="0" algn="just"/>
            <a:r>
              <a:rPr lang="ca-ES" dirty="0" smtClean="0"/>
              <a:t>Establir criteris ètics, socials i ambientals per a la compra pública</a:t>
            </a:r>
          </a:p>
          <a:p>
            <a:pPr lvl="0" algn="just"/>
            <a:r>
              <a:rPr lang="ca-ES" dirty="0" smtClean="0"/>
              <a:t>Establir criteris socials i ambientals per a la contractació d’esdeveniments, àpats i altres activitats oficials i/o col·lectives</a:t>
            </a:r>
          </a:p>
          <a:p>
            <a:pPr lvl="0" algn="just"/>
            <a:r>
              <a:rPr lang="ca-ES" dirty="0" smtClean="0"/>
              <a:t>Recolzar el desenvolupament local mitjançant la compra i contractació pública</a:t>
            </a:r>
          </a:p>
          <a:p>
            <a:pPr algn="just"/>
            <a:r>
              <a:rPr lang="ca-ES" dirty="0" smtClean="0"/>
              <a:t>Reserva de contractes públics a col·lectius més desfavorits</a:t>
            </a:r>
            <a:endParaRPr lang="ca-ES" dirty="0"/>
          </a:p>
        </p:txBody>
      </p:sp>
      <p:sp>
        <p:nvSpPr>
          <p:cNvPr id="5" name="4 Marcador de texto"/>
          <p:cNvSpPr>
            <a:spLocks noGrp="1"/>
          </p:cNvSpPr>
          <p:nvPr>
            <p:ph type="body" sz="quarter" idx="3"/>
          </p:nvPr>
        </p:nvSpPr>
        <p:spPr/>
        <p:txBody>
          <a:bodyPr/>
          <a:lstStyle/>
          <a:p>
            <a:r>
              <a:rPr lang="ca-ES" u="sng" dirty="0" smtClean="0"/>
              <a:t>Societat</a:t>
            </a:r>
            <a:endParaRPr lang="ca-ES" dirty="0"/>
          </a:p>
        </p:txBody>
      </p:sp>
      <p:sp>
        <p:nvSpPr>
          <p:cNvPr id="6" name="5 Marcador de contenido"/>
          <p:cNvSpPr>
            <a:spLocks noGrp="1"/>
          </p:cNvSpPr>
          <p:nvPr>
            <p:ph sz="quarter" idx="4"/>
          </p:nvPr>
        </p:nvSpPr>
        <p:spPr/>
        <p:txBody>
          <a:bodyPr>
            <a:normAutofit fontScale="40000" lnSpcReduction="20000"/>
          </a:bodyPr>
          <a:lstStyle/>
          <a:p>
            <a:pPr lvl="0" algn="just"/>
            <a:r>
              <a:rPr lang="ca-ES" dirty="0" smtClean="0"/>
              <a:t>Avaluar les polítiques i plans locals socials (relatius a inclusió, benestar, igualtat, etc.) </a:t>
            </a:r>
          </a:p>
          <a:p>
            <a:pPr lvl="0" algn="just"/>
            <a:r>
              <a:rPr lang="ca-ES" dirty="0" smtClean="0"/>
              <a:t>Tallers per a fomentar el desenvolupament social de les dones i la seua inserció al món laboral</a:t>
            </a:r>
          </a:p>
          <a:p>
            <a:pPr lvl="0" algn="just"/>
            <a:r>
              <a:rPr lang="ca-ES" dirty="0" smtClean="0"/>
              <a:t>Jornades i formació per a promoure la igualtat de gènere</a:t>
            </a:r>
          </a:p>
          <a:p>
            <a:pPr lvl="0" algn="just"/>
            <a:r>
              <a:rPr lang="ca-ES" dirty="0" smtClean="0"/>
              <a:t>Crear programes i activitats per a promoure hàbits de vida saludable</a:t>
            </a:r>
          </a:p>
          <a:p>
            <a:pPr lvl="0" algn="just"/>
            <a:r>
              <a:rPr lang="ca-ES" dirty="0" smtClean="0"/>
              <a:t>Crear programes i activitats per a promoure l’envelliment actiu</a:t>
            </a:r>
          </a:p>
          <a:p>
            <a:pPr lvl="0" algn="just"/>
            <a:r>
              <a:rPr lang="ca-ES" dirty="0" smtClean="0"/>
              <a:t>Ampliar i/o millorar la qualitat dels plans de Cooperació Internacional para el </a:t>
            </a:r>
            <a:r>
              <a:rPr lang="ca-ES" dirty="0"/>
              <a:t>d</a:t>
            </a:r>
            <a:r>
              <a:rPr lang="ca-ES" dirty="0" smtClean="0"/>
              <a:t>esenvolupament </a:t>
            </a:r>
          </a:p>
          <a:p>
            <a:pPr lvl="0" algn="just"/>
            <a:r>
              <a:rPr lang="ca-ES" dirty="0" smtClean="0"/>
              <a:t>Recolzar als centres educatius i d’educació no formal (escoles d’adults, Casal Jove, etc.) per reforçar l’educació en valors</a:t>
            </a:r>
          </a:p>
          <a:p>
            <a:pPr lvl="0" algn="just"/>
            <a:r>
              <a:rPr lang="es-ES" dirty="0" smtClean="0"/>
              <a:t>Crear </a:t>
            </a:r>
            <a:r>
              <a:rPr lang="ca-ES" dirty="0" smtClean="0"/>
              <a:t>pàgines</a:t>
            </a:r>
            <a:r>
              <a:rPr lang="es-ES" dirty="0" smtClean="0"/>
              <a:t> </a:t>
            </a:r>
            <a:r>
              <a:rPr lang="ca-ES" dirty="0" smtClean="0"/>
              <a:t>temàtiques</a:t>
            </a:r>
            <a:r>
              <a:rPr lang="es-ES" dirty="0" smtClean="0"/>
              <a:t> </a:t>
            </a:r>
            <a:r>
              <a:rPr lang="es-ES" dirty="0"/>
              <a:t>en la web </a:t>
            </a:r>
            <a:r>
              <a:rPr lang="es-ES" dirty="0" smtClean="0"/>
              <a:t>de l</a:t>
            </a:r>
            <a:r>
              <a:rPr lang="ca-ES" dirty="0" smtClean="0"/>
              <a:t>’Ajuntament </a:t>
            </a:r>
            <a:r>
              <a:rPr lang="es-ES" dirty="0" smtClean="0"/>
              <a:t>que donen </a:t>
            </a:r>
            <a:r>
              <a:rPr lang="ca-ES" dirty="0" smtClean="0"/>
              <a:t>resposta a temes, preocupacions y reptes socials del municipi (educació, inclusió, igualtat, cerca d’ocupació, interculturalitat, etc.)</a:t>
            </a:r>
          </a:p>
          <a:p>
            <a:pPr lvl="0" algn="just"/>
            <a:r>
              <a:rPr lang="ca-ES" dirty="0" smtClean="0"/>
              <a:t>Elaborar un Pla d’Igualtat local</a:t>
            </a:r>
          </a:p>
          <a:p>
            <a:pPr lvl="0" algn="just"/>
            <a:r>
              <a:rPr lang="ca-ES" dirty="0" smtClean="0"/>
              <a:t>Establir mecanismes per a crear ciutats amigables amb les persones majors</a:t>
            </a:r>
          </a:p>
          <a:p>
            <a:pPr lvl="0" algn="just"/>
            <a:r>
              <a:rPr lang="ca-ES" dirty="0" smtClean="0"/>
              <a:t>Crear una oficina del voluntariat en la que assessorar i formar a voluntaris/es</a:t>
            </a:r>
          </a:p>
          <a:p>
            <a:pPr lvl="0" algn="just"/>
            <a:r>
              <a:rPr lang="ca-ES" dirty="0" smtClean="0"/>
              <a:t>Creació d’una guia metodo</a:t>
            </a:r>
            <a:r>
              <a:rPr lang="es-ES" dirty="0" err="1" smtClean="0"/>
              <a:t>lògica</a:t>
            </a:r>
            <a:r>
              <a:rPr lang="es-ES" dirty="0" smtClean="0"/>
              <a:t> </a:t>
            </a:r>
            <a:r>
              <a:rPr lang="ca-ES" dirty="0" smtClean="0"/>
              <a:t>per a l’elaboració </a:t>
            </a:r>
            <a:r>
              <a:rPr lang="es-ES" dirty="0" smtClean="0"/>
              <a:t>de l’informe d’impacte </a:t>
            </a:r>
            <a:r>
              <a:rPr lang="es-ES" dirty="0"/>
              <a:t>de </a:t>
            </a:r>
            <a:r>
              <a:rPr lang="es-ES" dirty="0" smtClean="0"/>
              <a:t>gènere</a:t>
            </a:r>
            <a:endParaRPr lang="es-ES" dirty="0"/>
          </a:p>
          <a:p>
            <a:pPr marL="0" indent="0">
              <a:buNone/>
            </a:pPr>
            <a:endParaRPr lang="es-ES" dirty="0"/>
          </a:p>
        </p:txBody>
      </p:sp>
    </p:spTree>
    <p:extLst>
      <p:ext uri="{BB962C8B-B14F-4D97-AF65-F5344CB8AC3E}">
        <p14:creationId xmlns:p14="http://schemas.microsoft.com/office/powerpoint/2010/main" val="383131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000" r="-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BANC D’IDEES</a:t>
            </a:r>
            <a:r>
              <a:rPr lang="es-ES" b="1" dirty="0">
                <a:effectLst>
                  <a:outerShdw blurRad="38100" dist="38100" dir="2700000" algn="tl">
                    <a:srgbClr val="000000">
                      <a:alpha val="43137"/>
                    </a:srgbClr>
                  </a:outerShdw>
                </a:effectLst>
              </a:rPr>
              <a:t/>
            </a:r>
            <a:br>
              <a:rPr lang="es-ES" b="1" dirty="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ACCIONS </a:t>
            </a:r>
            <a:r>
              <a:rPr lang="es-ES" b="1" dirty="0">
                <a:effectLst>
                  <a:outerShdw blurRad="38100" dist="38100" dir="2700000" algn="tl">
                    <a:srgbClr val="000000">
                      <a:alpha val="43137"/>
                    </a:srgbClr>
                  </a:outerShdw>
                </a:effectLst>
              </a:rPr>
              <a:t>SUBVENCIONABLES</a:t>
            </a:r>
            <a:endParaRPr lang="es-ES" dirty="0"/>
          </a:p>
        </p:txBody>
      </p:sp>
      <p:sp>
        <p:nvSpPr>
          <p:cNvPr id="3" name="2 Marcador de texto"/>
          <p:cNvSpPr>
            <a:spLocks noGrp="1"/>
          </p:cNvSpPr>
          <p:nvPr>
            <p:ph type="body" idx="1"/>
          </p:nvPr>
        </p:nvSpPr>
        <p:spPr/>
        <p:txBody>
          <a:bodyPr/>
          <a:lstStyle/>
          <a:p>
            <a:r>
              <a:rPr lang="es-ES" u="sng" dirty="0" err="1" smtClean="0"/>
              <a:t>Diàleg</a:t>
            </a:r>
            <a:endParaRPr lang="es-ES" dirty="0"/>
          </a:p>
        </p:txBody>
      </p:sp>
      <p:sp>
        <p:nvSpPr>
          <p:cNvPr id="4" name="3 Marcador de contenido"/>
          <p:cNvSpPr>
            <a:spLocks noGrp="1"/>
          </p:cNvSpPr>
          <p:nvPr>
            <p:ph sz="half" idx="2"/>
          </p:nvPr>
        </p:nvSpPr>
        <p:spPr>
          <a:xfrm>
            <a:off x="457200" y="2174874"/>
            <a:ext cx="4040188" cy="4206454"/>
          </a:xfrm>
        </p:spPr>
        <p:txBody>
          <a:bodyPr>
            <a:noAutofit/>
          </a:bodyPr>
          <a:lstStyle/>
          <a:p>
            <a:pPr lvl="0" algn="just"/>
            <a:r>
              <a:rPr lang="ca-ES" sz="1000" dirty="0" smtClean="0"/>
              <a:t>Posar en marxa mecanismes de pressupostos participatius</a:t>
            </a:r>
          </a:p>
          <a:p>
            <a:pPr lvl="0" algn="just"/>
            <a:r>
              <a:rPr lang="ca-ES" sz="1000" dirty="0" smtClean="0"/>
              <a:t>Publicar memòria anual de Responsabilitat Social</a:t>
            </a:r>
          </a:p>
          <a:p>
            <a:pPr lvl="0" algn="just"/>
            <a:r>
              <a:rPr lang="ca-ES" sz="1000" dirty="0" smtClean="0"/>
              <a:t>Elaborar un Mapa de Grups d’Interès</a:t>
            </a:r>
          </a:p>
          <a:p>
            <a:pPr lvl="0" algn="just"/>
            <a:r>
              <a:rPr lang="ca-ES" sz="1000" dirty="0" smtClean="0"/>
              <a:t>Elaborar un Pla de Comunicació amb els Grups d’Interès </a:t>
            </a:r>
          </a:p>
          <a:p>
            <a:pPr lvl="0" algn="just"/>
            <a:r>
              <a:rPr lang="ca-ES" sz="1000" dirty="0" smtClean="0"/>
              <a:t>Mantenir reunions periòdiques amb els Grups d’Interès per a donar comptes sobre l'activitat municipal</a:t>
            </a:r>
          </a:p>
          <a:p>
            <a:pPr lvl="0" algn="just"/>
            <a:r>
              <a:rPr lang="ca-ES" sz="1000" dirty="0" smtClean="0"/>
              <a:t>Edició d’un fullet/Guia de Participació Ciutadana per a promoure la participació dels veïns/es en assumptes públics.</a:t>
            </a:r>
          </a:p>
          <a:p>
            <a:pPr lvl="0" algn="just"/>
            <a:r>
              <a:rPr lang="ca-ES" sz="1000" dirty="0" smtClean="0"/>
              <a:t>Incentivar la participació ciutadana (reconeixements, premis…)</a:t>
            </a:r>
          </a:p>
          <a:p>
            <a:pPr lvl="0" algn="just"/>
            <a:r>
              <a:rPr lang="ca-ES" sz="1000" dirty="0" smtClean="0"/>
              <a:t>Crear comissions ciutadanes en centres de majors i </a:t>
            </a:r>
            <a:r>
              <a:rPr lang="ca-ES" sz="1000" dirty="0"/>
              <a:t>a</a:t>
            </a:r>
            <a:r>
              <a:rPr lang="ca-ES" sz="1000" dirty="0" smtClean="0"/>
              <a:t>ltres organitzacions públiques</a:t>
            </a:r>
          </a:p>
          <a:p>
            <a:pPr lvl="0" algn="just"/>
            <a:r>
              <a:rPr lang="ca-ES" sz="1000" dirty="0" smtClean="0"/>
              <a:t>Elaboració d’enquestes a través de plataformes electròniques per a conèixer l’opinió dels ciutadans</a:t>
            </a:r>
          </a:p>
          <a:p>
            <a:pPr lvl="0" algn="just"/>
            <a:r>
              <a:rPr lang="ca-ES" sz="1000" dirty="0" smtClean="0"/>
              <a:t>Desenvolupar una aplicació mòbil per a que els ciutadans/es </a:t>
            </a:r>
            <a:r>
              <a:rPr lang="ca-ES" sz="1000" dirty="0" err="1" smtClean="0"/>
              <a:t>puguen</a:t>
            </a:r>
            <a:r>
              <a:rPr lang="ca-ES" sz="1000" dirty="0" smtClean="0"/>
              <a:t> enviar propostes de millora, informar sobre elements urbans en mal estat, etc.</a:t>
            </a:r>
          </a:p>
          <a:p>
            <a:pPr lvl="0" algn="just"/>
            <a:r>
              <a:rPr lang="ca-ES" sz="1000" dirty="0" smtClean="0"/>
              <a:t>Promoure les aliances públic-privades per a projectes socials i/o de interès general</a:t>
            </a:r>
          </a:p>
          <a:p>
            <a:pPr lvl="0" algn="just"/>
            <a:r>
              <a:rPr lang="ca-ES" sz="1000" dirty="0" smtClean="0"/>
              <a:t>Realitzar activitats per a rendir comptes sobre els processos participatius duts a terme</a:t>
            </a:r>
          </a:p>
          <a:p>
            <a:pPr lvl="0" algn="just"/>
            <a:r>
              <a:rPr lang="es-ES" sz="1000" dirty="0" smtClean="0"/>
              <a:t>Crear </a:t>
            </a:r>
            <a:r>
              <a:rPr lang="es-ES" sz="1000" dirty="0"/>
              <a:t>un </a:t>
            </a:r>
            <a:r>
              <a:rPr lang="es-ES" sz="1000" dirty="0" smtClean="0"/>
              <a:t>registre </a:t>
            </a:r>
            <a:r>
              <a:rPr lang="ca-ES" sz="1000" dirty="0" smtClean="0"/>
              <a:t>de Grups d’Interès</a:t>
            </a:r>
          </a:p>
          <a:p>
            <a:pPr marL="0" indent="0" algn="just">
              <a:buNone/>
            </a:pPr>
            <a:endParaRPr lang="es-ES" sz="1100" dirty="0"/>
          </a:p>
        </p:txBody>
      </p:sp>
    </p:spTree>
    <p:extLst>
      <p:ext uri="{BB962C8B-B14F-4D97-AF65-F5344CB8AC3E}">
        <p14:creationId xmlns:p14="http://schemas.microsoft.com/office/powerpoint/2010/main" val="1773381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dirty="0" smtClean="0">
                <a:effectLst>
                  <a:outerShdw blurRad="38100" dist="38100" dir="2700000" algn="tl">
                    <a:srgbClr val="000000">
                      <a:alpha val="43137"/>
                    </a:srgbClr>
                  </a:outerShdw>
                </a:effectLst>
              </a:rPr>
              <a:t>SOL·LICITUD DE LA SUBVENCIÓ</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3655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b="1" dirty="0" smtClean="0">
                <a:effectLst>
                  <a:outerShdw blurRad="38100" dist="38100" dir="2700000" algn="tl">
                    <a:srgbClr val="000000">
                      <a:alpha val="43137"/>
                    </a:srgbClr>
                  </a:outerShdw>
                </a:effectLst>
              </a:rPr>
              <a:t>RESPONSABILITAT SOCIAL</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401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smtClean="0">
                <a:effectLst>
                  <a:outerShdw blurRad="38100" dist="38100" dir="2700000" algn="tl">
                    <a:srgbClr val="000000">
                      <a:alpha val="43137"/>
                    </a:srgbClr>
                  </a:outerShdw>
                </a:effectLst>
              </a:rPr>
              <a:t>COM SE SOL·LICITA LA SUBVENCIÓ?</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lnSpcReduction="20000"/>
          </a:bodyPr>
          <a:lstStyle/>
          <a:p>
            <a:pPr algn="just">
              <a:buFont typeface="Wingdings" panose="05000000000000000000" pitchFamily="2" charset="2"/>
              <a:buChar char="Ø"/>
            </a:pPr>
            <a:r>
              <a:rPr lang="ca-ES" dirty="0" smtClean="0"/>
              <a:t>TERMINI DE SOL·LICITUD: 30 DIES NATURALS A COMPTAR DES DEL DÍA SEGÜENT A LA PUBLICACIÓ DE LES BASES DE LA CONVOCATÒRIA EN </a:t>
            </a:r>
            <a:r>
              <a:rPr lang="ca-ES" smtClean="0"/>
              <a:t>EL </a:t>
            </a:r>
            <a:r>
              <a:rPr lang="ca-ES" smtClean="0"/>
              <a:t>BOP.</a:t>
            </a:r>
            <a:endParaRPr lang="ca-ES" dirty="0" smtClean="0"/>
          </a:p>
          <a:p>
            <a:pPr marL="0" indent="0">
              <a:buNone/>
            </a:pPr>
            <a:endParaRPr lang="ca-ES" dirty="0" smtClean="0"/>
          </a:p>
          <a:p>
            <a:pPr algn="just">
              <a:buFont typeface="Wingdings" panose="05000000000000000000" pitchFamily="2" charset="2"/>
              <a:buChar char="Ø"/>
            </a:pPr>
            <a:r>
              <a:rPr lang="ca-ES" dirty="0" smtClean="0"/>
              <a:t>LLOC </a:t>
            </a:r>
            <a:r>
              <a:rPr lang="ca-ES" dirty="0"/>
              <a:t>I</a:t>
            </a:r>
            <a:r>
              <a:rPr lang="ca-ES" dirty="0" smtClean="0"/>
              <a:t> FORMA DE PRESENTACIÓ: ES  PRESENTARÀ EXCLUSIVAMENT PER MITJANS TELEMÀTICS, UTILITZANT LA SEU ELECTRÒNICA DE LA DIPUTACIÓ MITJANÇANT LA CARPETA DE L’AJUNTAMENT .</a:t>
            </a:r>
            <a:endParaRPr lang="ca-ES" dirty="0"/>
          </a:p>
        </p:txBody>
      </p:sp>
    </p:spTree>
    <p:extLst>
      <p:ext uri="{BB962C8B-B14F-4D97-AF65-F5344CB8AC3E}">
        <p14:creationId xmlns:p14="http://schemas.microsoft.com/office/powerpoint/2010/main" val="2870449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424936" cy="1143000"/>
          </a:xfrm>
        </p:spPr>
        <p:txBody>
          <a:bodyPr>
            <a:normAutofit fontScale="90000"/>
          </a:bodyPr>
          <a:lstStyle/>
          <a:p>
            <a:r>
              <a:rPr lang="es-ES" b="1" spc="-150" dirty="0" smtClean="0">
                <a:effectLst>
                  <a:outerShdw blurRad="38100" dist="38100" dir="2700000" algn="tl">
                    <a:srgbClr val="000000">
                      <a:alpha val="43137"/>
                    </a:srgbClr>
                  </a:outerShdw>
                </a:effectLst>
              </a:rPr>
              <a:t>COM SE SOL·LICITA LA SUBVENCIÓ?</a:t>
            </a:r>
            <a:endParaRPr lang="es-ES" spc="-150" dirty="0"/>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ES" dirty="0" smtClean="0"/>
              <a:t>QUI HO SOL·LICITA?: LA PERSONA QUE OSTENTE EL CÀRREC D’ALCALDIA O PRESIDÈNCIA O PEL CONCEJAL O CONCEJALA EN QUI DELEGUE.</a:t>
            </a:r>
          </a:p>
          <a:p>
            <a:endParaRPr lang="es-ES" dirty="0" smtClean="0"/>
          </a:p>
          <a:p>
            <a:pPr algn="just">
              <a:buFont typeface="Wingdings" panose="05000000000000000000" pitchFamily="2" charset="2"/>
              <a:buChar char="Ø"/>
            </a:pPr>
            <a:r>
              <a:rPr lang="es-ES" dirty="0" smtClean="0"/>
              <a:t>LA SIGNATURA SERÀ ELECTRÒNICA, AMB ELS SISTEMES RECONEGUTS PER LA DIPUTACIÓ DE VALENCIA</a:t>
            </a:r>
            <a:endParaRPr lang="es-ES" dirty="0"/>
          </a:p>
        </p:txBody>
      </p:sp>
    </p:spTree>
    <p:extLst>
      <p:ext uri="{BB962C8B-B14F-4D97-AF65-F5344CB8AC3E}">
        <p14:creationId xmlns:p14="http://schemas.microsoft.com/office/powerpoint/2010/main" val="1121968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spc="-150" dirty="0" smtClean="0">
                <a:effectLst>
                  <a:outerShdw blurRad="38100" dist="38100" dir="2700000" algn="tl">
                    <a:srgbClr val="000000">
                      <a:alpha val="43137"/>
                    </a:srgbClr>
                  </a:outerShdw>
                </a:effectLst>
              </a:rPr>
              <a:t>COM SE SOL·LICITA LA SUBVENCIÓ?</a:t>
            </a:r>
            <a:endParaRPr lang="es-ES" spc="-150" dirty="0"/>
          </a:p>
        </p:txBody>
      </p:sp>
      <p:sp>
        <p:nvSpPr>
          <p:cNvPr id="3" name="Marcador de contenido 2"/>
          <p:cNvSpPr>
            <a:spLocks noGrp="1"/>
          </p:cNvSpPr>
          <p:nvPr>
            <p:ph idx="1"/>
          </p:nvPr>
        </p:nvSpPr>
        <p:spPr>
          <a:xfrm>
            <a:off x="461731" y="1700808"/>
            <a:ext cx="8229600" cy="4525963"/>
          </a:xfrm>
        </p:spPr>
        <p:txBody>
          <a:bodyPr/>
          <a:lstStyle/>
          <a:p>
            <a:pPr marL="0" indent="0" algn="just">
              <a:buNone/>
            </a:pPr>
            <a:r>
              <a:rPr lang="es-ES" dirty="0" smtClean="0"/>
              <a:t>A QUI VA DIRIGIDA?:</a:t>
            </a:r>
          </a:p>
          <a:p>
            <a:pPr marL="0" indent="0" algn="just">
              <a:buNone/>
            </a:pPr>
            <a:endParaRPr lang="es-ES" dirty="0"/>
          </a:p>
          <a:p>
            <a:pPr marL="0" indent="0" algn="just">
              <a:buNone/>
            </a:pPr>
            <a:r>
              <a:rPr lang="es-ES" dirty="0" smtClean="0"/>
              <a:t>A LA DELEGACIÓ DE TRANSPARÈNCIA I GOVERN OBERT DE LA DIPUTACIÓ DE VALÈNCIA</a:t>
            </a:r>
          </a:p>
          <a:p>
            <a:endParaRPr lang="es-ES" dirty="0"/>
          </a:p>
        </p:txBody>
      </p:sp>
    </p:spTree>
    <p:extLst>
      <p:ext uri="{BB962C8B-B14F-4D97-AF65-F5344CB8AC3E}">
        <p14:creationId xmlns:p14="http://schemas.microsoft.com/office/powerpoint/2010/main" val="3770673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effectLst>
                  <a:outerShdw blurRad="38100" dist="38100" dir="2700000" algn="tl">
                    <a:srgbClr val="000000">
                      <a:alpha val="43137"/>
                    </a:srgbClr>
                  </a:outerShdw>
                </a:effectLst>
              </a:rPr>
              <a:t>DOCUMENTACIÓ</a:t>
            </a:r>
            <a:endParaRPr lang="es-ES"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just">
              <a:buNone/>
            </a:pPr>
            <a:r>
              <a:rPr lang="es-ES" dirty="0" smtClean="0"/>
              <a:t>LA QUE FIGURA EN LES BASES DE LA CONVOCATÒRIA, QUE ES COMPLIMENTARÀ EN TOTS ELS SEUS APARTATS, DE CONFORMITAT AMB EL MODEL ASSENYALAT COM A ANNEX I</a:t>
            </a:r>
          </a:p>
        </p:txBody>
      </p:sp>
    </p:spTree>
    <p:extLst>
      <p:ext uri="{BB962C8B-B14F-4D97-AF65-F5344CB8AC3E}">
        <p14:creationId xmlns:p14="http://schemas.microsoft.com/office/powerpoint/2010/main" val="1253391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b="1" dirty="0" smtClean="0">
                <a:effectLst>
                  <a:outerShdw blurRad="38100" dist="38100" dir="2700000" algn="tl">
                    <a:srgbClr val="000000">
                      <a:alpha val="43137"/>
                    </a:srgbClr>
                  </a:outerShdw>
                </a:effectLst>
              </a:rPr>
              <a:t>DOCUMENTACIÓ</a:t>
            </a:r>
            <a:endParaRPr lang="es-ES" dirty="0"/>
          </a:p>
        </p:txBody>
      </p:sp>
      <p:sp>
        <p:nvSpPr>
          <p:cNvPr id="5" name="4 Marcador de contenido"/>
          <p:cNvSpPr>
            <a:spLocks noGrp="1"/>
          </p:cNvSpPr>
          <p:nvPr>
            <p:ph idx="1"/>
          </p:nvPr>
        </p:nvSpPr>
        <p:spPr/>
        <p:txBody>
          <a:bodyPr/>
          <a:lstStyle/>
          <a:p>
            <a:pPr marL="0" indent="0">
              <a:buNone/>
            </a:pPr>
            <a:r>
              <a:rPr lang="es-ES" dirty="0" smtClean="0"/>
              <a:t>TAMBÈ DEURÀ ACOMPANYAR-SE DEL MODEL ASSENYALAT COM A ANNEX II</a:t>
            </a:r>
          </a:p>
        </p:txBody>
      </p:sp>
    </p:spTree>
    <p:extLst>
      <p:ext uri="{BB962C8B-B14F-4D97-AF65-F5344CB8AC3E}">
        <p14:creationId xmlns:p14="http://schemas.microsoft.com/office/powerpoint/2010/main" val="428181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effectLst>
                  <a:outerShdw blurRad="38100" dist="38100" dir="2700000" algn="tl">
                    <a:srgbClr val="000000">
                      <a:alpha val="43137"/>
                    </a:srgbClr>
                  </a:outerShdw>
                </a:effectLst>
              </a:rPr>
              <a:t>QUIN ES L’IMPORT MÀXIM DE LA SUBVENCIÓ A CADA AJUNTAMENT?</a:t>
            </a:r>
            <a:endParaRPr lang="es-ES" sz="32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92500"/>
          </a:bodyPr>
          <a:lstStyle/>
          <a:p>
            <a:pPr algn="just">
              <a:buFont typeface="Wingdings" panose="05000000000000000000" pitchFamily="2" charset="2"/>
              <a:buChar char="Ø"/>
            </a:pPr>
            <a:r>
              <a:rPr lang="es-ES" dirty="0" smtClean="0"/>
              <a:t>L’IMPORT DE LA SUBVENCIÓ CONCEDIDA NO PODRÀ SER SUPERIOR A 2.000 EUROS</a:t>
            </a:r>
          </a:p>
          <a:p>
            <a:pPr>
              <a:buFont typeface="Wingdings" panose="05000000000000000000" pitchFamily="2" charset="2"/>
              <a:buChar char="Ø"/>
            </a:pPr>
            <a:endParaRPr lang="es-ES" dirty="0" smtClean="0"/>
          </a:p>
          <a:p>
            <a:pPr algn="just">
              <a:buFont typeface="Wingdings" panose="05000000000000000000" pitchFamily="2" charset="2"/>
              <a:buChar char="Ø"/>
            </a:pPr>
            <a:r>
              <a:rPr lang="es-ES" dirty="0"/>
              <a:t> </a:t>
            </a:r>
            <a:r>
              <a:rPr lang="es-ES" dirty="0" smtClean="0"/>
              <a:t>QUANTES MODALITATS PUC SOL·LICITAR?</a:t>
            </a:r>
          </a:p>
          <a:p>
            <a:pPr algn="just">
              <a:buFont typeface="Wingdings" panose="05000000000000000000" pitchFamily="2" charset="2"/>
              <a:buChar char="Ø"/>
            </a:pPr>
            <a:endParaRPr lang="es-ES" dirty="0" smtClean="0"/>
          </a:p>
          <a:p>
            <a:pPr marL="457200" lvl="1" indent="0">
              <a:buNone/>
            </a:pPr>
            <a:r>
              <a:rPr lang="es-ES" sz="3200" dirty="0" smtClean="0"/>
              <a:t>SOLS POTS SOL·LICITAR UNA MODALITAT DE LE S 9 QUE FIGUREN A LES BASES.</a:t>
            </a:r>
          </a:p>
        </p:txBody>
      </p:sp>
    </p:spTree>
    <p:extLst>
      <p:ext uri="{BB962C8B-B14F-4D97-AF65-F5344CB8AC3E}">
        <p14:creationId xmlns:p14="http://schemas.microsoft.com/office/powerpoint/2010/main" val="779798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smtClean="0">
                <a:effectLst>
                  <a:outerShdw blurRad="38100" dist="38100" dir="2700000" algn="tl">
                    <a:srgbClr val="000000">
                      <a:alpha val="43137"/>
                    </a:srgbClr>
                  </a:outerShdw>
                </a:effectLst>
              </a:rPr>
              <a:t>CRITERIS DE VALORACIÓ DE LES SOL·LICITUDS</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ES" dirty="0" smtClean="0"/>
          </a:p>
          <a:p>
            <a:pPr marL="0" indent="0" algn="ctr">
              <a:buNone/>
            </a:pPr>
            <a:endParaRPr lang="es-ES" sz="4800" dirty="0" smtClean="0"/>
          </a:p>
          <a:p>
            <a:pPr marL="0" indent="0" algn="ctr">
              <a:buNone/>
            </a:pPr>
            <a:r>
              <a:rPr lang="es-ES" sz="4800" dirty="0" smtClean="0"/>
              <a:t>LES FIXADES EN LAS BASES DE LA CONVOCATÒRIA</a:t>
            </a:r>
          </a:p>
        </p:txBody>
      </p:sp>
    </p:spTree>
    <p:extLst>
      <p:ext uri="{BB962C8B-B14F-4D97-AF65-F5344CB8AC3E}">
        <p14:creationId xmlns:p14="http://schemas.microsoft.com/office/powerpoint/2010/main" val="2691824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spc="-150" dirty="0" smtClean="0">
                <a:effectLst>
                  <a:outerShdw blurRad="38100" dist="38100" dir="2700000" algn="tl">
                    <a:srgbClr val="000000">
                      <a:alpha val="43137"/>
                    </a:srgbClr>
                  </a:outerShdw>
                </a:effectLst>
              </a:rPr>
              <a:t>JUSTIFICACIÓ DE SUBVENCIONS</a:t>
            </a:r>
            <a:endParaRPr lang="es-ES" b="1" spc="-15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lgn="ctr">
              <a:buNone/>
            </a:pPr>
            <a:r>
              <a:rPr lang="es-ES" sz="4000" dirty="0" smtClean="0"/>
              <a:t>UNA VEGADA CONCEDIDA LA SUBVENCIÓ PASSEM A LA JUSTIFICACIÓ</a:t>
            </a:r>
            <a:endParaRPr lang="es-ES" sz="4000" dirty="0"/>
          </a:p>
        </p:txBody>
      </p:sp>
    </p:spTree>
    <p:extLst>
      <p:ext uri="{BB962C8B-B14F-4D97-AF65-F5344CB8AC3E}">
        <p14:creationId xmlns:p14="http://schemas.microsoft.com/office/powerpoint/2010/main" val="2655186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dirty="0" smtClean="0">
                <a:effectLst>
                  <a:outerShdw blurRad="38100" dist="38100" dir="2700000" algn="tl">
                    <a:srgbClr val="000000">
                      <a:alpha val="43137"/>
                    </a:srgbClr>
                  </a:outerShdw>
                </a:effectLst>
              </a:rPr>
              <a:t>QUESTIONS GENERALS</a:t>
            </a:r>
            <a:endParaRPr lang="es-ES" sz="36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fontScale="85000" lnSpcReduction="20000"/>
          </a:bodyPr>
          <a:lstStyle/>
          <a:p>
            <a:pPr marL="0" indent="0" algn="ctr">
              <a:buNone/>
            </a:pPr>
            <a:r>
              <a:rPr lang="es-ES" b="1" dirty="0" smtClean="0"/>
              <a:t>IMPORT A JUSTIFICAR</a:t>
            </a:r>
          </a:p>
          <a:p>
            <a:pPr marL="0" indent="0" algn="ctr">
              <a:buNone/>
            </a:pPr>
            <a:endParaRPr lang="es-ES" dirty="0" smtClean="0"/>
          </a:p>
          <a:p>
            <a:pPr marL="0" indent="0" algn="just">
              <a:buNone/>
            </a:pPr>
            <a:r>
              <a:rPr lang="es-ES" dirty="0" smtClean="0"/>
              <a:t>ES JUSTIFICARÀ LA DESPESA TOTAL DEL PROJECTE SUBVENCIONAT, ENCARA QUE L’ IMPORT DE LA SUBVENCIÓ CONCEDIDA SIGA INFERIOR.</a:t>
            </a:r>
          </a:p>
          <a:p>
            <a:pPr algn="just"/>
            <a:r>
              <a:rPr lang="es-ES" dirty="0" smtClean="0"/>
              <a:t>EXEMPLE: EL COST TOTAL DEL MEU PROJECTE ES DE: 10.000 €</a:t>
            </a:r>
          </a:p>
          <a:p>
            <a:pPr marL="0" indent="0" algn="just">
              <a:buNone/>
            </a:pPr>
            <a:r>
              <a:rPr lang="es-ES" dirty="0" smtClean="0"/>
              <a:t>   SUBVENCIÓ CONCEDIDA: 2.000€</a:t>
            </a:r>
          </a:p>
          <a:p>
            <a:pPr marL="0" indent="0" algn="just">
              <a:buNone/>
            </a:pPr>
            <a:r>
              <a:rPr lang="es-ES" dirty="0"/>
              <a:t> </a:t>
            </a:r>
            <a:r>
              <a:rPr lang="es-ES" dirty="0" smtClean="0"/>
              <a:t>HI HA QUE JUSTIFICAR EL COST TOTAL DEL PROJECTE, ES A DIR, 10.000€</a:t>
            </a:r>
            <a:endParaRPr lang="es-ES" dirty="0"/>
          </a:p>
        </p:txBody>
      </p:sp>
    </p:spTree>
    <p:extLst>
      <p:ext uri="{BB962C8B-B14F-4D97-AF65-F5344CB8AC3E}">
        <p14:creationId xmlns:p14="http://schemas.microsoft.com/office/powerpoint/2010/main" val="2026823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smtClean="0"/>
              <a:t>Q</a:t>
            </a:r>
            <a:r>
              <a:rPr lang="es-ES" sz="3600" b="1" dirty="0"/>
              <a:t>Ü</a:t>
            </a:r>
            <a:r>
              <a:rPr lang="es-ES" sz="3600" b="1" dirty="0" smtClean="0"/>
              <a:t>ESTIONS GENERALS</a:t>
            </a:r>
            <a:endParaRPr lang="es-ES" sz="3600" b="1" dirty="0"/>
          </a:p>
        </p:txBody>
      </p:sp>
      <p:sp>
        <p:nvSpPr>
          <p:cNvPr id="3" name="Marcador de contenido 2"/>
          <p:cNvSpPr>
            <a:spLocks noGrp="1"/>
          </p:cNvSpPr>
          <p:nvPr>
            <p:ph idx="1"/>
          </p:nvPr>
        </p:nvSpPr>
        <p:spPr/>
        <p:txBody>
          <a:bodyPr>
            <a:normAutofit fontScale="85000" lnSpcReduction="20000"/>
          </a:bodyPr>
          <a:lstStyle/>
          <a:p>
            <a:pPr marL="0" indent="0" algn="ctr">
              <a:buNone/>
            </a:pPr>
            <a:r>
              <a:rPr lang="es-ES" sz="3500" b="1" dirty="0" smtClean="0"/>
              <a:t>PERÍODE D’EXECUCIÓ</a:t>
            </a:r>
            <a:endParaRPr lang="es-ES" sz="3500" dirty="0" smtClean="0"/>
          </a:p>
          <a:p>
            <a:pPr marL="0" indent="0" algn="just">
              <a:buNone/>
            </a:pPr>
            <a:r>
              <a:rPr lang="es-ES" dirty="0" smtClean="0"/>
              <a:t>ES EL TERMINI DEL QUE DISPOSA EL BENEFICIARI PER A REALITZAR L’ACTIVITAT SUBVENCIONADA </a:t>
            </a:r>
            <a:r>
              <a:rPr lang="es-ES" dirty="0"/>
              <a:t>I</a:t>
            </a:r>
            <a:r>
              <a:rPr lang="es-ES" dirty="0" smtClean="0"/>
              <a:t> REALITZAR ELS PAGAMENTS CORRESPONENTS A LAS DIFERENTS PARTIDES INCLOSES EN EL PRESSUPOST QUE HAN PRESENTATAT:</a:t>
            </a:r>
          </a:p>
          <a:p>
            <a:pPr algn="ctr">
              <a:buFont typeface="Wingdings" panose="05000000000000000000" pitchFamily="2" charset="2"/>
              <a:buChar char="ü"/>
            </a:pPr>
            <a:r>
              <a:rPr lang="es-ES" b="1" dirty="0" smtClean="0"/>
              <a:t>DE L’01 DE GENER A L’01 D’OCTUBRE</a:t>
            </a:r>
          </a:p>
          <a:p>
            <a:pPr marL="0" indent="0" algn="just">
              <a:buNone/>
            </a:pPr>
            <a:endParaRPr lang="es-ES" dirty="0" smtClean="0"/>
          </a:p>
          <a:p>
            <a:pPr algn="just"/>
            <a:r>
              <a:rPr lang="es-ES" dirty="0" smtClean="0"/>
              <a:t>EXEMPLE: ENCARA QUE LA SUBVENCIÓ ME LA CONCEDEIXQUEN EN ABRIL, PUC JUSTIFICAR DESPESES EFECTUADES DE L’1 DE GENER A L’01 D’OCTUBRE</a:t>
            </a:r>
            <a:endParaRPr lang="es-ES" dirty="0"/>
          </a:p>
          <a:p>
            <a:pPr algn="just"/>
            <a:endParaRPr lang="es-ES" dirty="0"/>
          </a:p>
        </p:txBody>
      </p:sp>
    </p:spTree>
    <p:extLst>
      <p:ext uri="{BB962C8B-B14F-4D97-AF65-F5344CB8AC3E}">
        <p14:creationId xmlns:p14="http://schemas.microsoft.com/office/powerpoint/2010/main" val="2058378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ca-ES" sz="3600" b="1" dirty="0" smtClean="0">
                <a:effectLst>
                  <a:outerShdw blurRad="38100" dist="38100" dir="2700000" algn="tl">
                    <a:srgbClr val="000000">
                      <a:alpha val="43137"/>
                    </a:srgbClr>
                  </a:outerShdw>
                </a:effectLst>
              </a:rPr>
              <a:t>¿</a:t>
            </a:r>
            <a:r>
              <a:rPr lang="ca-ES" sz="4000" b="1" spc="-150" dirty="0" smtClean="0">
                <a:effectLst>
                  <a:outerShdw blurRad="38100" dist="38100" dir="2700000" algn="tl">
                    <a:srgbClr val="000000">
                      <a:alpha val="43137"/>
                    </a:srgbClr>
                  </a:outerShdw>
                </a:effectLst>
              </a:rPr>
              <a:t>QUÉ ES LA RESPONSABILITAT SOCIAL?</a:t>
            </a:r>
            <a:endParaRPr lang="ca-ES" sz="4000" b="1" spc="-150"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marL="0" indent="0" algn="ctr">
              <a:buNone/>
            </a:pPr>
            <a:r>
              <a:rPr lang="ca-ES" sz="2800" dirty="0" smtClean="0"/>
              <a:t>ES LA FERRAMENTA QUE FA REFERÈNCIA AL BON GOVERN D’UNA ORGANITZACIÓ, A UNA GESTIÓ ÈTICA Y SOSTENIBLE I  MES AMPLIAMENT, AL CONJUNT DE COMPROMISSOS DE CARÀCTER VOLUNTARI QUE S’ADQUIREIXEN PER A GESTIONAR EL SEU IMPACTE EN L’ÀMBIT LABORAL, SOCIAL, AMBIENTAL Y ECONÒMIC</a:t>
            </a:r>
            <a:endParaRPr lang="ca-ES" sz="2800" dirty="0"/>
          </a:p>
        </p:txBody>
      </p:sp>
    </p:spTree>
    <p:extLst>
      <p:ext uri="{BB962C8B-B14F-4D97-AF65-F5344CB8AC3E}">
        <p14:creationId xmlns:p14="http://schemas.microsoft.com/office/powerpoint/2010/main" val="3440202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QÜESTIONS GENERALS</a:t>
            </a:r>
            <a:endParaRPr lang="es-ES" dirty="0"/>
          </a:p>
        </p:txBody>
      </p:sp>
      <p:sp>
        <p:nvSpPr>
          <p:cNvPr id="3" name="Marcador de contenido 2"/>
          <p:cNvSpPr>
            <a:spLocks noGrp="1"/>
          </p:cNvSpPr>
          <p:nvPr>
            <p:ph idx="1"/>
          </p:nvPr>
        </p:nvSpPr>
        <p:spPr/>
        <p:txBody>
          <a:bodyPr>
            <a:normAutofit fontScale="85000" lnSpcReduction="20000"/>
          </a:bodyPr>
          <a:lstStyle/>
          <a:p>
            <a:pPr marL="0" indent="0" algn="just">
              <a:buNone/>
            </a:pPr>
            <a:r>
              <a:rPr lang="es-ES" dirty="0" smtClean="0"/>
              <a:t>SI A DATA 1 D’OCTUBRE NO S’HAGUERA FINALITZAT COMPLETAMENT L’ACTIVITAT, ELS BENEFICIARIS ESTAN OBLIGATS A JUSTIFICAR LA PART QUE S’HAJA FINALITZAT. LA PART QUE FALTE DEURÀ JUSTIFICAR-SE COM A MÀXIM EL DIA 15 D’ OCTUBRE DE 2019.</a:t>
            </a:r>
          </a:p>
          <a:p>
            <a:pPr marL="0" indent="0" algn="just">
              <a:buNone/>
            </a:pPr>
            <a:r>
              <a:rPr lang="es-ES" dirty="0" smtClean="0"/>
              <a:t>PER A PODER AMPLIAR EL TERMINI DE JUSTIFICACIÓ, ELS BENEFICIARIS DEURAN SOL·LICITAR-HO PRÈVIAMENT A LA DIPUTACIÓ A TRAVÉS DE MITJANS ELECTRÒNICS,  I SOLS ES PODRÀ JUSTIFICAR FINS EL DIA15 D’OCTUBRE LES DESPESES REALITZADES ENTRE L’1 </a:t>
            </a:r>
            <a:r>
              <a:rPr lang="es-ES" dirty="0"/>
              <a:t>I</a:t>
            </a:r>
            <a:r>
              <a:rPr lang="es-ES" dirty="0" smtClean="0"/>
              <a:t> EL 15 D’OCTUBRE</a:t>
            </a:r>
            <a:endParaRPr lang="es-ES" dirty="0"/>
          </a:p>
        </p:txBody>
      </p:sp>
    </p:spTree>
    <p:extLst>
      <p:ext uri="{BB962C8B-B14F-4D97-AF65-F5344CB8AC3E}">
        <p14:creationId xmlns:p14="http://schemas.microsoft.com/office/powerpoint/2010/main" val="4240287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QÜESTIONS GENERALES</a:t>
            </a:r>
            <a:endParaRPr lang="es-ES" dirty="0"/>
          </a:p>
        </p:txBody>
      </p:sp>
      <p:sp>
        <p:nvSpPr>
          <p:cNvPr id="3" name="Marcador de contenido 2"/>
          <p:cNvSpPr>
            <a:spLocks noGrp="1"/>
          </p:cNvSpPr>
          <p:nvPr>
            <p:ph idx="1"/>
          </p:nvPr>
        </p:nvSpPr>
        <p:spPr/>
        <p:txBody>
          <a:bodyPr/>
          <a:lstStyle/>
          <a:p>
            <a:pPr marL="0" indent="0" algn="ctr">
              <a:buNone/>
            </a:pPr>
            <a:r>
              <a:rPr lang="es-ES" dirty="0" smtClean="0"/>
              <a:t>TENINT EN COMPTE QUE L’IMPORT DE LA SUBVENCIÓ NO EXCEDIRÀ DE 2.000€, LA JUSTIFICACIÓ ES REALITZARÀ EN FORMA DE COMPTE JUSTIFICATIU SIMPLIFICAT, SENSE NECESSITAT DE PRESENTAR FACTURES</a:t>
            </a:r>
            <a:endParaRPr lang="es-ES" dirty="0"/>
          </a:p>
        </p:txBody>
      </p:sp>
    </p:spTree>
    <p:extLst>
      <p:ext uri="{BB962C8B-B14F-4D97-AF65-F5344CB8AC3E}">
        <p14:creationId xmlns:p14="http://schemas.microsoft.com/office/powerpoint/2010/main" val="3646143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200" b="1" dirty="0" smtClean="0">
                <a:effectLst>
                  <a:outerShdw blurRad="38100" dist="38100" dir="2700000" algn="tl">
                    <a:srgbClr val="000000">
                      <a:alpha val="43137"/>
                    </a:srgbClr>
                  </a:outerShdw>
                </a:effectLst>
              </a:rPr>
              <a:t>QÜESTIONS GENERALS: COMPTE JUSTIFICATIU SIMPLIFICAT</a:t>
            </a:r>
            <a:endParaRPr lang="es-ES" sz="32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fontScale="55000" lnSpcReduction="20000"/>
          </a:bodyPr>
          <a:lstStyle/>
          <a:p>
            <a:pPr marL="0" indent="0">
              <a:buNone/>
            </a:pPr>
            <a:r>
              <a:rPr lang="es-ES" b="1" dirty="0" smtClean="0"/>
              <a:t>CONTINDRÀ LA SEGÜENT INFORMACIÓ:</a:t>
            </a:r>
          </a:p>
          <a:p>
            <a:pPr marL="0" indent="0">
              <a:buNone/>
            </a:pPr>
            <a:endParaRPr lang="es-ES" b="1" dirty="0" smtClean="0"/>
          </a:p>
          <a:p>
            <a:pPr marL="0" indent="0">
              <a:buNone/>
            </a:pPr>
            <a:r>
              <a:rPr lang="es-ES" b="1" dirty="0" smtClean="0"/>
              <a:t>PART 1: DECLARACIÓ RESPONSABLE</a:t>
            </a:r>
          </a:p>
          <a:p>
            <a:pPr marL="0" indent="0">
              <a:buNone/>
            </a:pPr>
            <a:endParaRPr lang="es-ES" b="1" dirty="0" smtClean="0"/>
          </a:p>
          <a:p>
            <a:pPr marL="0" indent="0">
              <a:buNone/>
            </a:pPr>
            <a:r>
              <a:rPr lang="es-ES" b="1" dirty="0" smtClean="0"/>
              <a:t>PART 2: RELACIÓ CLASSIFICADA DE LES DESPESES DE TOTES LES ACTIVITATS DEL PROJECTE PER AL QUE SE SOL·LICITA LA SUBVENCIÓ</a:t>
            </a:r>
          </a:p>
          <a:p>
            <a:pPr marL="0" indent="0">
              <a:buNone/>
            </a:pPr>
            <a:endParaRPr lang="es-ES" b="1" dirty="0" smtClean="0"/>
          </a:p>
          <a:p>
            <a:pPr marL="0" indent="0">
              <a:buNone/>
            </a:pPr>
            <a:r>
              <a:rPr lang="es-ES" b="1" dirty="0" smtClean="0"/>
              <a:t>PART 3: MEMÒRIA D’ACTUACIÓ O EXECUCIÓ DEL PROJECTE</a:t>
            </a:r>
          </a:p>
          <a:p>
            <a:pPr marL="0" indent="0">
              <a:buNone/>
            </a:pPr>
            <a:endParaRPr lang="es-ES" b="1" dirty="0" smtClean="0"/>
          </a:p>
          <a:p>
            <a:pPr marL="0" indent="0" algn="just">
              <a:buNone/>
            </a:pPr>
            <a:r>
              <a:rPr lang="es-ES" b="1" dirty="0" smtClean="0"/>
              <a:t>PARTE 4: EN CAS DE QUE EL BENEFICIARI NO AUTORITZE A LA DIPUTACIÓ A OBTINDRE INFORMACIÓ DE L’AGÈNCIA ESTATAL DE L’ADMINISTRACIÓ TRIBUTÀRIA </a:t>
            </a:r>
            <a:r>
              <a:rPr lang="es-ES" b="1" dirty="0"/>
              <a:t>I</a:t>
            </a:r>
            <a:r>
              <a:rPr lang="es-ES" b="1" dirty="0" smtClean="0"/>
              <a:t> DE LA TRESORERIA GENERAL DE LA SEGURETAT SOCIAL, RELATIVA AL COMPLIMENT DE LES SEUES OBLIGACIONS TRIBUTÀRIES AMB ESTOS ORGANISMES, DEURÀ ADJUNTAR ELS CERTIFICATS CORRESPONENTS EMESOS PELS MENCIONATS ORGANISMES (SI ALGÚN DELS CERTIFICATS FÓRA NEGATIU NO S’ACCEPTARÀ LA JUSTIFICACIÓ NI SERÀ ABONAT L’IMPORT DE LA SUBVENCIÓ)</a:t>
            </a:r>
            <a:endParaRPr lang="es-ES" b="1" dirty="0"/>
          </a:p>
        </p:txBody>
      </p:sp>
    </p:spTree>
    <p:extLst>
      <p:ext uri="{BB962C8B-B14F-4D97-AF65-F5344CB8AC3E}">
        <p14:creationId xmlns:p14="http://schemas.microsoft.com/office/powerpoint/2010/main" val="75266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8151515" cy="492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944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8012474" cy="530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501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QÜESTIONS GENERALS</a:t>
            </a:r>
            <a:endParaRPr lang="es-ES" dirty="0"/>
          </a:p>
        </p:txBody>
      </p:sp>
      <p:sp>
        <p:nvSpPr>
          <p:cNvPr id="3" name="Marcador de contenido 2"/>
          <p:cNvSpPr>
            <a:spLocks noGrp="1"/>
          </p:cNvSpPr>
          <p:nvPr>
            <p:ph idx="1"/>
          </p:nvPr>
        </p:nvSpPr>
        <p:spPr/>
        <p:txBody>
          <a:bodyPr>
            <a:normAutofit fontScale="92500" lnSpcReduction="10000"/>
          </a:bodyPr>
          <a:lstStyle/>
          <a:p>
            <a:pPr marL="0" indent="0" algn="ctr">
              <a:buNone/>
            </a:pPr>
            <a:r>
              <a:rPr lang="es-ES" b="1" dirty="0" smtClean="0"/>
              <a:t>QÜESTIONS A TENIR EN COMPTE</a:t>
            </a:r>
          </a:p>
          <a:p>
            <a:pPr marL="0" indent="0" algn="just">
              <a:buNone/>
            </a:pPr>
            <a:r>
              <a:rPr lang="es-ES" dirty="0" smtClean="0"/>
              <a:t>EN LA RELACIÓ DE DESPESES AL COMPTE JUSTIFICATIU SIMPLIFICAT, DEURÀ ASSENYALAR-SE LA DATA DE PAGAMENT, </a:t>
            </a:r>
          </a:p>
          <a:p>
            <a:pPr marL="0" indent="0" algn="just">
              <a:buNone/>
            </a:pPr>
            <a:r>
              <a:rPr lang="es-ES" dirty="0" smtClean="0"/>
              <a:t>ES A DIR, FINS</a:t>
            </a:r>
            <a:r>
              <a:rPr lang="es-ES" b="1" dirty="0" smtClean="0"/>
              <a:t> L’1 D’OCTUBRE O EL 15 D’OCTUBRE </a:t>
            </a:r>
            <a:r>
              <a:rPr lang="es-ES" dirty="0" smtClean="0"/>
              <a:t>EN CAS D’HAVER SOL·LICITAT L’AMPLIACIÓ</a:t>
            </a:r>
          </a:p>
          <a:p>
            <a:pPr marL="0" indent="0" algn="just">
              <a:buNone/>
            </a:pPr>
            <a:r>
              <a:rPr lang="es-ES" dirty="0" smtClean="0"/>
              <a:t>(NO ES TINDRAN EN COMPTE AQUELLES DESPESES QUE NO HAGEN SIGUT PAGADES FINS LA DATA MÀXIMA DE JUSTIFICACIÓ)</a:t>
            </a:r>
          </a:p>
          <a:p>
            <a:pPr marL="0" indent="0" algn="ctr">
              <a:buNone/>
            </a:pPr>
            <a:endParaRPr lang="es-ES" dirty="0"/>
          </a:p>
        </p:txBody>
      </p:sp>
    </p:spTree>
    <p:extLst>
      <p:ext uri="{BB962C8B-B14F-4D97-AF65-F5344CB8AC3E}">
        <p14:creationId xmlns:p14="http://schemas.microsoft.com/office/powerpoint/2010/main" val="1420571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S" sz="3800" b="1" dirty="0" smtClean="0"/>
              <a:t>QÜESTIONS GENERALS: LOGO</a:t>
            </a:r>
            <a:endParaRPr lang="es-ES" sz="3800" dirty="0"/>
          </a:p>
        </p:txBody>
      </p:sp>
      <p:sp>
        <p:nvSpPr>
          <p:cNvPr id="5" name="Marcador de contenido 4"/>
          <p:cNvSpPr>
            <a:spLocks noGrp="1"/>
          </p:cNvSpPr>
          <p:nvPr>
            <p:ph idx="1"/>
          </p:nvPr>
        </p:nvSpPr>
        <p:spPr/>
        <p:txBody>
          <a:bodyPr>
            <a:normAutofit fontScale="85000" lnSpcReduction="20000"/>
          </a:bodyPr>
          <a:lstStyle/>
          <a:p>
            <a:pPr marL="0" indent="0" algn="ctr">
              <a:buNone/>
            </a:pPr>
            <a:r>
              <a:rPr lang="es-ES" dirty="0" smtClean="0"/>
              <a:t>DEURÀ FIGURAR LA IMATGE “LOGO” DE LA DIPUTACIÓ DE VALENCIA COM A FINANÇADORA DEL PROJECTE. </a:t>
            </a:r>
          </a:p>
          <a:p>
            <a:pPr marL="0" indent="0" algn="ctr">
              <a:buNone/>
            </a:pPr>
            <a:endParaRPr lang="es-ES" dirty="0" smtClean="0"/>
          </a:p>
          <a:p>
            <a:pPr marL="0" indent="0" algn="ctr">
              <a:buNone/>
            </a:pPr>
            <a:endParaRPr lang="es-ES" dirty="0"/>
          </a:p>
          <a:p>
            <a:pPr marL="0" indent="0" algn="ctr">
              <a:buNone/>
            </a:pPr>
            <a:endParaRPr lang="es-ES" dirty="0" smtClean="0"/>
          </a:p>
          <a:p>
            <a:pPr marL="0" indent="0" algn="ctr">
              <a:buNone/>
            </a:pPr>
            <a:r>
              <a:rPr lang="es-ES" dirty="0" smtClean="0"/>
              <a:t>SI NO APAREIX LA </a:t>
            </a:r>
            <a:r>
              <a:rPr lang="es-ES" smtClean="0"/>
              <a:t>IMATGE ES DENEGARÀ LA SUBVENCIÓ</a:t>
            </a:r>
            <a:endParaRPr lang="es-ES" dirty="0" smtClean="0"/>
          </a:p>
          <a:p>
            <a:pPr marL="0" indent="0" algn="ctr">
              <a:buNone/>
            </a:pPr>
            <a:r>
              <a:rPr lang="es-ES" dirty="0" smtClean="0"/>
              <a:t>EXEMPLE: BORSES DE TELA AMB O SENSE DIBUIXOS, LLIBRES, GUÍES, ESTUDIS, FUTLLETS… HAN DE CONTINDRE EL LOGO DE LA DIPUTACIÓ</a:t>
            </a:r>
            <a:endParaRPr lang="es-ES"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740117"/>
            <a:ext cx="968896" cy="917222"/>
          </a:xfrm>
          <a:prstGeom prst="rect">
            <a:avLst/>
          </a:prstGeom>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780928"/>
            <a:ext cx="1808970" cy="895736"/>
          </a:xfrm>
          <a:prstGeom prst="rect">
            <a:avLst/>
          </a:prstGeom>
        </p:spPr>
      </p:pic>
    </p:spTree>
    <p:extLst>
      <p:ext uri="{BB962C8B-B14F-4D97-AF65-F5344CB8AC3E}">
        <p14:creationId xmlns:p14="http://schemas.microsoft.com/office/powerpoint/2010/main" val="334568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800" b="1" dirty="0" smtClean="0">
                <a:effectLst>
                  <a:outerShdw blurRad="38100" dist="38100" dir="2700000" algn="tl">
                    <a:srgbClr val="000000">
                      <a:alpha val="43137"/>
                    </a:srgbClr>
                  </a:outerShdw>
                </a:effectLst>
              </a:rPr>
              <a:t>QÜESTIONS GENERALS: </a:t>
            </a:r>
            <a:br>
              <a:rPr lang="es-ES" sz="3800" b="1" dirty="0" smtClean="0">
                <a:effectLst>
                  <a:outerShdw blurRad="38100" dist="38100" dir="2700000" algn="tl">
                    <a:srgbClr val="000000">
                      <a:alpha val="43137"/>
                    </a:srgbClr>
                  </a:outerShdw>
                </a:effectLst>
              </a:rPr>
            </a:br>
            <a:r>
              <a:rPr lang="es-ES" sz="3800" b="1" dirty="0" smtClean="0">
                <a:effectLst>
                  <a:outerShdw blurRad="38100" dist="38100" dir="2700000" algn="tl">
                    <a:srgbClr val="000000">
                      <a:alpha val="43137"/>
                    </a:srgbClr>
                  </a:outerShdw>
                </a:effectLst>
              </a:rPr>
              <a:t>DESPESES SUBVENCIONABLES</a:t>
            </a:r>
            <a:endParaRPr lang="es-ES" sz="3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buNone/>
            </a:pPr>
            <a:endParaRPr lang="es-ES" dirty="0" smtClean="0"/>
          </a:p>
          <a:p>
            <a:pPr marL="0" indent="0">
              <a:buNone/>
            </a:pPr>
            <a:endParaRPr lang="es-ES" dirty="0"/>
          </a:p>
          <a:p>
            <a:pPr marL="0" indent="0" algn="just">
              <a:buNone/>
            </a:pPr>
            <a:r>
              <a:rPr lang="es-ES" dirty="0" smtClean="0"/>
              <a:t>DESPESES DE PERSONAL, DE FUNCIONAMENT, DE DIFUSIÓ I FINANCERS QUE SIGUEN NECESSARIS PER A DUR A TERME EL PROJECTE SOL·LICITAT</a:t>
            </a:r>
          </a:p>
        </p:txBody>
      </p:sp>
    </p:spTree>
    <p:extLst>
      <p:ext uri="{BB962C8B-B14F-4D97-AF65-F5344CB8AC3E}">
        <p14:creationId xmlns:p14="http://schemas.microsoft.com/office/powerpoint/2010/main" val="788720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5" name="4 Marcador de contenido"/>
          <p:cNvSpPr>
            <a:spLocks noGrp="1"/>
          </p:cNvSpPr>
          <p:nvPr>
            <p:ph idx="1"/>
          </p:nvPr>
        </p:nvSpPr>
        <p:spPr/>
        <p:txBody>
          <a:bodyPr>
            <a:normAutofit fontScale="25000" lnSpcReduction="20000"/>
          </a:bodyPr>
          <a:lstStyle/>
          <a:p>
            <a:pPr marL="0" indent="0" algn="ctr">
              <a:buNone/>
            </a:pPr>
            <a:r>
              <a:rPr lang="es-ES" sz="12000" b="1" dirty="0" smtClean="0"/>
              <a:t>DESPESES DE PERSONAL</a:t>
            </a:r>
          </a:p>
          <a:p>
            <a:pPr>
              <a:buFontTx/>
              <a:buChar char="-"/>
            </a:pPr>
            <a:endParaRPr lang="es-ES" dirty="0"/>
          </a:p>
          <a:p>
            <a:pPr marL="0" indent="0" algn="ctr">
              <a:buNone/>
            </a:pPr>
            <a:r>
              <a:rPr lang="es-ES" sz="9600" dirty="0" smtClean="0"/>
              <a:t>INCLOURÀ LES NÒMINES DE PERSONAL DE L’ENTITAT IMPUTABLES A LA REALITZACIÓ DEL PROJECTE EN LA SEGÜENT PROPORCIÓ:</a:t>
            </a:r>
          </a:p>
          <a:p>
            <a:pPr marL="0" indent="0" algn="ctr">
              <a:buNone/>
            </a:pPr>
            <a:endParaRPr lang="es-ES" sz="9600" dirty="0" smtClean="0"/>
          </a:p>
          <a:p>
            <a:pPr marL="0" lvl="1" indent="0" algn="ctr">
              <a:buNone/>
            </a:pPr>
            <a:r>
              <a:rPr lang="es-ES" sz="8000" b="0" dirty="0" smtClean="0">
                <a:solidFill>
                  <a:schemeClr val="tx1"/>
                </a:solidFill>
              </a:rPr>
              <a:t>MUNICIPIS AMB POBLACIÓ INFERIOR O IGUAL A 5.000 HABITANTS: </a:t>
            </a:r>
          </a:p>
          <a:p>
            <a:pPr marL="0" lvl="1" indent="0" algn="ctr">
              <a:buNone/>
            </a:pPr>
            <a:r>
              <a:rPr lang="es-ES" sz="8000" dirty="0" smtClean="0"/>
              <a:t>PODRAN IMPUTAR FINS EL 90% DE L’IMPORT SUBVENCIONAT EN DESPESES DE PERSONAL</a:t>
            </a:r>
          </a:p>
          <a:p>
            <a:pPr marL="0" lvl="1" indent="0" algn="ctr">
              <a:buNone/>
            </a:pPr>
            <a:endParaRPr lang="es-ES" sz="8000" dirty="0" smtClean="0"/>
          </a:p>
          <a:p>
            <a:pPr marL="0" indent="0" algn="ctr">
              <a:buNone/>
            </a:pPr>
            <a:r>
              <a:rPr lang="es-ES" sz="8000" dirty="0" smtClean="0"/>
              <a:t>MUNICIPIS AMB POBLACIÓ SUPERIOR A 5.000 HABITANTS: PODRAN IMPUTAR EL 40% </a:t>
            </a:r>
          </a:p>
          <a:p>
            <a:pPr marL="457200" lvl="1" indent="0">
              <a:buNone/>
            </a:pPr>
            <a:endParaRPr lang="es-ES" sz="5100" dirty="0" smtClean="0"/>
          </a:p>
          <a:p>
            <a:pPr marL="0" indent="0">
              <a:buNone/>
            </a:pPr>
            <a:endParaRPr lang="es-ES" dirty="0"/>
          </a:p>
        </p:txBody>
      </p:sp>
    </p:spTree>
    <p:extLst>
      <p:ext uri="{BB962C8B-B14F-4D97-AF65-F5344CB8AC3E}">
        <p14:creationId xmlns:p14="http://schemas.microsoft.com/office/powerpoint/2010/main" val="1963782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5" name="4 Marcador de contenido"/>
          <p:cNvSpPr>
            <a:spLocks noGrp="1"/>
          </p:cNvSpPr>
          <p:nvPr>
            <p:ph idx="1"/>
          </p:nvPr>
        </p:nvSpPr>
        <p:spPr/>
        <p:txBody>
          <a:bodyPr>
            <a:normAutofit/>
          </a:bodyPr>
          <a:lstStyle/>
          <a:p>
            <a:pPr marL="0" lvl="0" indent="0" algn="ctr">
              <a:buNone/>
            </a:pPr>
            <a:r>
              <a:rPr lang="es-ES" sz="3000" b="1" dirty="0" smtClean="0">
                <a:solidFill>
                  <a:prstClr val="black"/>
                </a:solidFill>
              </a:rPr>
              <a:t>DESPESES </a:t>
            </a:r>
            <a:r>
              <a:rPr lang="es-ES" sz="3000" b="1" dirty="0">
                <a:solidFill>
                  <a:prstClr val="black"/>
                </a:solidFill>
              </a:rPr>
              <a:t>DE </a:t>
            </a:r>
            <a:r>
              <a:rPr lang="es-ES" sz="3000" b="1" dirty="0" smtClean="0">
                <a:solidFill>
                  <a:prstClr val="black"/>
                </a:solidFill>
              </a:rPr>
              <a:t>PERSONAL</a:t>
            </a:r>
          </a:p>
          <a:p>
            <a:pPr marL="0" lvl="0" indent="0" algn="ctr">
              <a:buNone/>
            </a:pPr>
            <a:endParaRPr lang="es-ES" sz="3000" b="1" dirty="0">
              <a:solidFill>
                <a:prstClr val="black"/>
              </a:solidFill>
            </a:endParaRPr>
          </a:p>
          <a:p>
            <a:pPr marL="457200" lvl="1" indent="0" algn="ctr">
              <a:buNone/>
            </a:pPr>
            <a:r>
              <a:rPr lang="es-ES" dirty="0">
                <a:solidFill>
                  <a:prstClr val="black"/>
                </a:solidFill>
              </a:rPr>
              <a:t>A </a:t>
            </a:r>
            <a:r>
              <a:rPr lang="es-ES" dirty="0" smtClean="0">
                <a:solidFill>
                  <a:prstClr val="black"/>
                </a:solidFill>
              </a:rPr>
              <a:t>LES RESTRIBUCIONS BRUTES DE </a:t>
            </a:r>
            <a:r>
              <a:rPr lang="es-ES" dirty="0">
                <a:solidFill>
                  <a:prstClr val="black"/>
                </a:solidFill>
              </a:rPr>
              <a:t>PERSONAL </a:t>
            </a:r>
            <a:endParaRPr lang="es-ES" dirty="0" smtClean="0">
              <a:solidFill>
                <a:prstClr val="black"/>
              </a:solidFill>
            </a:endParaRPr>
          </a:p>
          <a:p>
            <a:pPr marL="457200" lvl="1" indent="0" algn="ctr">
              <a:buNone/>
            </a:pPr>
            <a:r>
              <a:rPr lang="es-ES" dirty="0" smtClean="0">
                <a:solidFill>
                  <a:prstClr val="black"/>
                </a:solidFill>
              </a:rPr>
              <a:t>SUMAREM LES DESPESES </a:t>
            </a:r>
            <a:r>
              <a:rPr lang="es-ES" dirty="0">
                <a:solidFill>
                  <a:prstClr val="black"/>
                </a:solidFill>
              </a:rPr>
              <a:t>DE LA </a:t>
            </a:r>
            <a:r>
              <a:rPr lang="es-ES" dirty="0" smtClean="0">
                <a:solidFill>
                  <a:prstClr val="black"/>
                </a:solidFill>
              </a:rPr>
              <a:t>SEGURETAT </a:t>
            </a:r>
            <a:r>
              <a:rPr lang="es-ES" dirty="0">
                <a:solidFill>
                  <a:prstClr val="black"/>
                </a:solidFill>
              </a:rPr>
              <a:t>SOCIAL </a:t>
            </a:r>
            <a:r>
              <a:rPr lang="es-ES" dirty="0" smtClean="0">
                <a:solidFill>
                  <a:prstClr val="black"/>
                </a:solidFill>
              </a:rPr>
              <a:t>A CÀRREC DE L’EMPRESA I EL </a:t>
            </a:r>
            <a:r>
              <a:rPr lang="es-ES" dirty="0">
                <a:solidFill>
                  <a:prstClr val="black"/>
                </a:solidFill>
              </a:rPr>
              <a:t>TOTAL </a:t>
            </a:r>
            <a:r>
              <a:rPr lang="es-ES" dirty="0" smtClean="0">
                <a:solidFill>
                  <a:prstClr val="black"/>
                </a:solidFill>
              </a:rPr>
              <a:t>CONSTITUIRÀ LA DESPESA SUBVENCIONABLE PER COSTOS </a:t>
            </a:r>
            <a:r>
              <a:rPr lang="es-ES" dirty="0">
                <a:solidFill>
                  <a:prstClr val="black"/>
                </a:solidFill>
              </a:rPr>
              <a:t>DE PERSONAL</a:t>
            </a:r>
          </a:p>
          <a:p>
            <a:pPr marL="0" lvl="0" indent="0" algn="ctr">
              <a:buNone/>
            </a:pPr>
            <a:endParaRPr lang="es-ES" sz="3000" b="1" dirty="0">
              <a:solidFill>
                <a:prstClr val="black"/>
              </a:solidFill>
            </a:endParaRPr>
          </a:p>
          <a:p>
            <a:pPr marL="0" indent="0">
              <a:buNone/>
            </a:pPr>
            <a:endParaRPr lang="es-ES" dirty="0"/>
          </a:p>
        </p:txBody>
      </p:sp>
    </p:spTree>
    <p:extLst>
      <p:ext uri="{BB962C8B-B14F-4D97-AF65-F5344CB8AC3E}">
        <p14:creationId xmlns:p14="http://schemas.microsoft.com/office/powerpoint/2010/main" val="194216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smtClean="0">
                <a:effectLst>
                  <a:outerShdw blurRad="38100" dist="38100" dir="2700000" algn="tl">
                    <a:srgbClr val="000000">
                      <a:alpha val="43137"/>
                    </a:srgbClr>
                  </a:outerShdw>
                </a:effectLst>
              </a:rPr>
              <a:t>¿ES OBLIGATÒRIA LA RESPONSABILITAT SOCIAL? </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s-ES" dirty="0" smtClean="0"/>
              <a:t>SÍ.</a:t>
            </a:r>
          </a:p>
          <a:p>
            <a:pPr marL="0" indent="0">
              <a:buNone/>
            </a:pPr>
            <a:endParaRPr lang="es-ES" dirty="0" smtClean="0"/>
          </a:p>
          <a:p>
            <a:r>
              <a:rPr lang="es-ES" dirty="0" smtClean="0"/>
              <a:t>HA ENTRAT EN VIGOR LA LLEI 18/2018, DE 13 DE JULIOL, DE LA GENERALITAT VALENCIANA, PER AL FOMENT DE LA RESPONSABILITAT SOCIAL.</a:t>
            </a:r>
            <a:endParaRPr lang="es-ES" dirty="0"/>
          </a:p>
        </p:txBody>
      </p:sp>
    </p:spTree>
    <p:extLst>
      <p:ext uri="{BB962C8B-B14F-4D97-AF65-F5344CB8AC3E}">
        <p14:creationId xmlns:p14="http://schemas.microsoft.com/office/powerpoint/2010/main" val="13961905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3" name="Marcador de contenido 2"/>
          <p:cNvSpPr>
            <a:spLocks noGrp="1"/>
          </p:cNvSpPr>
          <p:nvPr>
            <p:ph idx="1"/>
          </p:nvPr>
        </p:nvSpPr>
        <p:spPr/>
        <p:txBody>
          <a:bodyPr>
            <a:normAutofit fontScale="77500" lnSpcReduction="20000"/>
          </a:bodyPr>
          <a:lstStyle/>
          <a:p>
            <a:pPr marL="0" indent="0" algn="ctr">
              <a:buNone/>
            </a:pPr>
            <a:r>
              <a:rPr lang="es-ES" b="1" dirty="0" smtClean="0"/>
              <a:t>DESPESES DE FUNCIONAMIENT</a:t>
            </a:r>
          </a:p>
          <a:p>
            <a:pPr marL="0" indent="0" algn="ctr">
              <a:buNone/>
            </a:pPr>
            <a:endParaRPr lang="es-ES" b="1" dirty="0" smtClean="0"/>
          </a:p>
          <a:p>
            <a:pPr marL="0" indent="0" algn="ctr">
              <a:buNone/>
            </a:pPr>
            <a:r>
              <a:rPr lang="es-ES" dirty="0" smtClean="0"/>
              <a:t>SÓN LES ESTRICTAMENT NECESSÀRIES PER A ACONSEGUIR L’OBJECTE DE LA SUBVENCIÓ:</a:t>
            </a:r>
          </a:p>
          <a:p>
            <a:pPr marL="0" indent="0" algn="ctr">
              <a:buNone/>
            </a:pPr>
            <a:endParaRPr lang="es-ES" dirty="0" smtClean="0"/>
          </a:p>
          <a:p>
            <a:pPr marL="0" indent="0" algn="ctr">
              <a:buNone/>
            </a:pPr>
            <a:r>
              <a:rPr lang="es-ES" dirty="0" smtClean="0"/>
              <a:t>LLOGUER, ELECTRICITAT, AIGUA, TELÈFON, NETEJA, MATERIAL FUNGIBLE, D’OFICINA, DESPESES DE TRANSPORT Y ANÀLOGUES</a:t>
            </a:r>
          </a:p>
          <a:p>
            <a:pPr marL="0" indent="0" algn="ctr">
              <a:buNone/>
            </a:pPr>
            <a:endParaRPr lang="es-ES" dirty="0" smtClean="0"/>
          </a:p>
          <a:p>
            <a:pPr marL="0" indent="0" algn="ctr">
              <a:buNone/>
            </a:pPr>
            <a:r>
              <a:rPr lang="es-ES" dirty="0" smtClean="0"/>
              <a:t>SOLS PODRAN INCLOURE’S AQUELLES DESPESES QUE HAGEN SIGUT REALITZADES DURANT </a:t>
            </a:r>
            <a:r>
              <a:rPr lang="es-ES" smtClean="0"/>
              <a:t>EL PERÍODE </a:t>
            </a:r>
            <a:r>
              <a:rPr lang="es-ES" dirty="0" smtClean="0"/>
              <a:t>D’EXECUCIÓ DEL PROJECTE</a:t>
            </a:r>
            <a:endParaRPr lang="es-ES" dirty="0"/>
          </a:p>
        </p:txBody>
      </p:sp>
    </p:spTree>
    <p:extLst>
      <p:ext uri="{BB962C8B-B14F-4D97-AF65-F5344CB8AC3E}">
        <p14:creationId xmlns:p14="http://schemas.microsoft.com/office/powerpoint/2010/main" val="3845598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5" name="Marcador de contenido 4"/>
          <p:cNvSpPr>
            <a:spLocks noGrp="1"/>
          </p:cNvSpPr>
          <p:nvPr>
            <p:ph idx="1"/>
          </p:nvPr>
        </p:nvSpPr>
        <p:spPr/>
        <p:txBody>
          <a:bodyPr>
            <a:normAutofit fontScale="85000" lnSpcReduction="20000"/>
          </a:bodyPr>
          <a:lstStyle/>
          <a:p>
            <a:pPr marL="0" indent="0" algn="ctr">
              <a:buNone/>
            </a:pPr>
            <a:r>
              <a:rPr lang="es-ES" b="1" dirty="0" smtClean="0"/>
              <a:t>DESPESES RECREATIVES</a:t>
            </a:r>
          </a:p>
          <a:p>
            <a:pPr marL="0" indent="0" algn="ctr">
              <a:buNone/>
            </a:pPr>
            <a:endParaRPr lang="es-ES" b="1" dirty="0" smtClean="0"/>
          </a:p>
          <a:p>
            <a:pPr marL="0" indent="0" algn="ctr">
              <a:buNone/>
            </a:pPr>
            <a:r>
              <a:rPr lang="es-ES" dirty="0" smtClean="0"/>
              <a:t>QUAN EL PROJECTE CONTINGA ACTIVITATS RECREATIVES COM A COMPLEMENT PER A LA SEUA REALITZACIÓ (ESPORTIVES, FESTIVES, GASTRONÒMIQUES…) EL COST DE LES MATEIXES NO PODRÀ EXCEDIR DEL 5% DEL TOTAL DE LA SUBVENCIÓ CONCEDIDA</a:t>
            </a:r>
          </a:p>
          <a:p>
            <a:pPr marL="0" indent="0" algn="ctr">
              <a:buNone/>
            </a:pPr>
            <a:endParaRPr lang="es-ES" dirty="0" smtClean="0"/>
          </a:p>
          <a:p>
            <a:pPr marL="0" indent="0" algn="ctr">
              <a:buNone/>
            </a:pPr>
            <a:r>
              <a:rPr lang="es-ES" dirty="0" smtClean="0"/>
              <a:t>EXEMPLE: CELEBRACIÓ D’UNA FIRA DE PRODUCTES DE SEGONA MÀ I CONTRACTEM UNA ORQUESTRA (SOLS EL 5%)</a:t>
            </a:r>
            <a:endParaRPr lang="es-ES" dirty="0"/>
          </a:p>
        </p:txBody>
      </p:sp>
    </p:spTree>
    <p:extLst>
      <p:ext uri="{BB962C8B-B14F-4D97-AF65-F5344CB8AC3E}">
        <p14:creationId xmlns:p14="http://schemas.microsoft.com/office/powerpoint/2010/main" val="8028931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GASTOS SUBVENCIONABLES</a:t>
            </a:r>
            <a:endParaRPr lang="es-ES" dirty="0"/>
          </a:p>
        </p:txBody>
      </p:sp>
      <p:sp>
        <p:nvSpPr>
          <p:cNvPr id="5" name="Marcador de contenido 4"/>
          <p:cNvSpPr>
            <a:spLocks noGrp="1"/>
          </p:cNvSpPr>
          <p:nvPr>
            <p:ph idx="1"/>
          </p:nvPr>
        </p:nvSpPr>
        <p:spPr/>
        <p:txBody>
          <a:bodyPr/>
          <a:lstStyle/>
          <a:p>
            <a:pPr marL="0" indent="0" algn="ctr">
              <a:buNone/>
            </a:pPr>
            <a:r>
              <a:rPr lang="es-ES" sz="3000" b="1" dirty="0" smtClean="0"/>
              <a:t>DESPESES DE DIFUSIÓ DEL PROJECTE</a:t>
            </a:r>
          </a:p>
          <a:p>
            <a:pPr marL="0" indent="0" algn="ctr">
              <a:buNone/>
            </a:pPr>
            <a:r>
              <a:rPr lang="es-ES" sz="2800" dirty="0" smtClean="0"/>
              <a:t>SON LES DESPESES DE PUBLICITAT NECESSÀRIES PER A LA DIFUSIÓ DEL PROJECTE:</a:t>
            </a:r>
          </a:p>
          <a:p>
            <a:pPr marL="0" indent="0" algn="ctr">
              <a:buNone/>
            </a:pPr>
            <a:r>
              <a:rPr lang="es-ES" sz="2800" dirty="0" smtClean="0"/>
              <a:t>CUNYES RADIOFÒNIQUES, TELEVISIVES, PREMSA, DÍPTICS, </a:t>
            </a:r>
            <a:r>
              <a:rPr lang="ca-ES" sz="2800" dirty="0" smtClean="0"/>
              <a:t>FUTLLETS, CARTELLS, ETC. </a:t>
            </a:r>
            <a:r>
              <a:rPr lang="es-ES" sz="2800" dirty="0" smtClean="0"/>
              <a:t>DEURAN PORTAR INCORPORATS ALGÚN DELS LOGOS DE LA DIPUTACIÓ</a:t>
            </a:r>
          </a:p>
          <a:p>
            <a:pPr marL="0" indent="0" algn="ctr">
              <a:buNone/>
            </a:pPr>
            <a:endParaRPr lang="es-ES" sz="2800"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5115520"/>
            <a:ext cx="1619672" cy="802003"/>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5101799"/>
            <a:ext cx="861680" cy="815724"/>
          </a:xfrm>
          <a:prstGeom prst="rect">
            <a:avLst/>
          </a:prstGeom>
        </p:spPr>
      </p:pic>
    </p:spTree>
    <p:extLst>
      <p:ext uri="{BB962C8B-B14F-4D97-AF65-F5344CB8AC3E}">
        <p14:creationId xmlns:p14="http://schemas.microsoft.com/office/powerpoint/2010/main" val="1200793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3" name="Marcador de contenido 2"/>
          <p:cNvSpPr>
            <a:spLocks noGrp="1"/>
          </p:cNvSpPr>
          <p:nvPr>
            <p:ph idx="1"/>
          </p:nvPr>
        </p:nvSpPr>
        <p:spPr/>
        <p:txBody>
          <a:bodyPr/>
          <a:lstStyle/>
          <a:p>
            <a:pPr marL="0" indent="0" algn="ctr">
              <a:buNone/>
            </a:pPr>
            <a:r>
              <a:rPr lang="es-ES" sz="3000" b="1" dirty="0" smtClean="0"/>
              <a:t>DESPESES FINANCERES</a:t>
            </a:r>
          </a:p>
          <a:p>
            <a:pPr marL="0" indent="0" algn="ctr">
              <a:buNone/>
            </a:pPr>
            <a:endParaRPr lang="es-ES" sz="3000" b="1" dirty="0" smtClean="0"/>
          </a:p>
          <a:p>
            <a:pPr marL="0" indent="0" algn="ctr">
              <a:buNone/>
            </a:pPr>
            <a:r>
              <a:rPr lang="es-ES" dirty="0" smtClean="0"/>
              <a:t>DESPESES QUE RESULTEN NECESSÀRIES PER A LA REALITZACIÓ DEL PROJECTE SEMPRE QUE ESTIGUEN DIRECTAMENT RELACIONADES AMB L’ACTIVIDAD SUBVENCIONADA</a:t>
            </a:r>
            <a:endParaRPr lang="es-ES" dirty="0"/>
          </a:p>
        </p:txBody>
      </p:sp>
    </p:spTree>
    <p:extLst>
      <p:ext uri="{BB962C8B-B14F-4D97-AF65-F5344CB8AC3E}">
        <p14:creationId xmlns:p14="http://schemas.microsoft.com/office/powerpoint/2010/main" val="29819069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DESPESES SUBVENCIONABLES</a:t>
            </a:r>
            <a:endParaRPr lang="es-ES" dirty="0"/>
          </a:p>
        </p:txBody>
      </p:sp>
      <p:sp>
        <p:nvSpPr>
          <p:cNvPr id="3" name="Marcador de contenido 2"/>
          <p:cNvSpPr>
            <a:spLocks noGrp="1"/>
          </p:cNvSpPr>
          <p:nvPr>
            <p:ph idx="1"/>
          </p:nvPr>
        </p:nvSpPr>
        <p:spPr/>
        <p:txBody>
          <a:bodyPr>
            <a:normAutofit fontScale="85000" lnSpcReduction="10000"/>
          </a:bodyPr>
          <a:lstStyle/>
          <a:p>
            <a:pPr marL="0" indent="0" algn="ctr">
              <a:buNone/>
            </a:pPr>
            <a:r>
              <a:rPr lang="es-ES" b="1" dirty="0" smtClean="0"/>
              <a:t>DESPESES DE DIETES I DESPLAÇAMENTS</a:t>
            </a:r>
          </a:p>
          <a:p>
            <a:pPr marL="0" indent="0" algn="just">
              <a:buNone/>
            </a:pPr>
            <a:r>
              <a:rPr lang="es-ES" dirty="0" smtClean="0"/>
              <a:t>LES DESPESES D’ALLOTJAMENT, TRANSPORT I  MANUTENCIÓ, SOLS SERAN SUBVENCIONABLES SI HAN SIGUT GENERADES PER PERSONES DIRECTAMENT RELACIONADES AMB EL DESENVOLUPAMENT DE L’ACTIVITAT.</a:t>
            </a:r>
          </a:p>
          <a:p>
            <a:pPr marL="0" indent="0" algn="just">
              <a:buNone/>
            </a:pPr>
            <a:r>
              <a:rPr lang="es-ES" dirty="0" smtClean="0"/>
              <a:t>EXEMPLE: EN CAS DE CELEBRACIÓ DE JORNADES DE RESPONSABILITAT SOCIAL, ES PODRÀ PAGAR AL PONENT DESPESES D’ALLOTJAMENT, TRANSPORT O MANUTENCIÓ DEGUDAMENT JUSTIFICAT</a:t>
            </a:r>
            <a:endParaRPr lang="es-ES" dirty="0"/>
          </a:p>
        </p:txBody>
      </p:sp>
    </p:spTree>
    <p:extLst>
      <p:ext uri="{BB962C8B-B14F-4D97-AF65-F5344CB8AC3E}">
        <p14:creationId xmlns:p14="http://schemas.microsoft.com/office/powerpoint/2010/main" val="1862577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QÜESTIONS GENERALS: </a:t>
            </a:r>
            <a:br>
              <a:rPr lang="es-ES" b="1" dirty="0" smtClean="0">
                <a:effectLst>
                  <a:outerShdw blurRad="38100" dist="38100" dir="2700000" algn="tl">
                    <a:srgbClr val="000000">
                      <a:alpha val="43137"/>
                    </a:srgbClr>
                  </a:outerShdw>
                </a:effectLst>
              </a:rPr>
            </a:br>
            <a:r>
              <a:rPr lang="es-ES" b="1" dirty="0" smtClean="0">
                <a:effectLst>
                  <a:outerShdw blurRad="38100" dist="38100" dir="2700000" algn="tl">
                    <a:srgbClr val="000000">
                      <a:alpha val="43137"/>
                    </a:srgbClr>
                  </a:outerShdw>
                </a:effectLst>
              </a:rPr>
              <a:t>SUBCONTRACTACIÓ</a:t>
            </a:r>
            <a:endParaRPr lang="es-ES" dirty="0"/>
          </a:p>
        </p:txBody>
      </p:sp>
      <p:sp>
        <p:nvSpPr>
          <p:cNvPr id="3" name="Marcador de contenido 2"/>
          <p:cNvSpPr>
            <a:spLocks noGrp="1"/>
          </p:cNvSpPr>
          <p:nvPr>
            <p:ph idx="1"/>
          </p:nvPr>
        </p:nvSpPr>
        <p:spPr>
          <a:xfrm>
            <a:off x="539552" y="1628800"/>
            <a:ext cx="8229600" cy="4525963"/>
          </a:xfrm>
        </p:spPr>
        <p:txBody>
          <a:bodyPr>
            <a:normAutofit fontScale="92500" lnSpcReduction="20000"/>
          </a:bodyPr>
          <a:lstStyle/>
          <a:p>
            <a:pPr marL="0" indent="0" algn="just">
              <a:buNone/>
            </a:pPr>
            <a:r>
              <a:rPr lang="es-ES" dirty="0" smtClean="0"/>
              <a:t>SI L’AJUNTAMENT NECESSITA SUBCONTRACTAR L’EXECUCIÓ DEL PROJECTE, SOLS ES PODRÀ IMPUTAR COM A DESPESA SUBVENCIONABLE FINS UN MÀXIM DEL:</a:t>
            </a:r>
          </a:p>
          <a:p>
            <a:pPr marL="0" indent="0">
              <a:buNone/>
            </a:pPr>
            <a:endParaRPr lang="es-ES" dirty="0" smtClean="0"/>
          </a:p>
          <a:p>
            <a:pPr algn="just">
              <a:buFont typeface="Wingdings" panose="05000000000000000000" pitchFamily="2" charset="2"/>
              <a:buChar char="Ø"/>
            </a:pPr>
            <a:r>
              <a:rPr lang="es-ES" dirty="0" smtClean="0"/>
              <a:t>75% DEL COST GLOBAL DEL PROJECTE, PER ALS MUNICIPIS DE MÉS DE 5000 HABITANTS. </a:t>
            </a:r>
          </a:p>
          <a:p>
            <a:pPr algn="just">
              <a:buFont typeface="Wingdings" panose="05000000000000000000" pitchFamily="2" charset="2"/>
              <a:buChar char="Ø"/>
            </a:pPr>
            <a:r>
              <a:rPr lang="es-ES" dirty="0" smtClean="0"/>
              <a:t>FINS EL 90% EN ELS DE MENYS DE 5000 HABITANTS.</a:t>
            </a:r>
            <a:endParaRPr lang="es-ES" dirty="0"/>
          </a:p>
        </p:txBody>
      </p:sp>
    </p:spTree>
    <p:extLst>
      <p:ext uri="{BB962C8B-B14F-4D97-AF65-F5344CB8AC3E}">
        <p14:creationId xmlns:p14="http://schemas.microsoft.com/office/powerpoint/2010/main" val="33911312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ES" b="1" dirty="0" smtClean="0">
                <a:effectLst>
                  <a:outerShdw blurRad="38100" dist="38100" dir="2700000" algn="tl">
                    <a:srgbClr val="000000">
                      <a:alpha val="43137"/>
                    </a:srgbClr>
                  </a:outerShdw>
                </a:effectLst>
              </a:rPr>
              <a:t>SI TENIU ALGUN DUBTE ESTEM PER A AJUDAR-VOS</a:t>
            </a:r>
            <a:endParaRPr lang="es-ES" b="1" dirty="0">
              <a:effectLst>
                <a:outerShdw blurRad="38100" dist="38100" dir="2700000" algn="tl">
                  <a:srgbClr val="000000">
                    <a:alpha val="43137"/>
                  </a:srgbClr>
                </a:outerShdw>
              </a:effectLst>
            </a:endParaRPr>
          </a:p>
        </p:txBody>
      </p:sp>
      <p:sp>
        <p:nvSpPr>
          <p:cNvPr id="5" name="Marcador de contenido 4"/>
          <p:cNvSpPr>
            <a:spLocks noGrp="1"/>
          </p:cNvSpPr>
          <p:nvPr>
            <p:ph idx="1"/>
          </p:nvPr>
        </p:nvSpPr>
        <p:spPr/>
        <p:txBody>
          <a:bodyPr>
            <a:normAutofit fontScale="92500" lnSpcReduction="20000"/>
          </a:bodyPr>
          <a:lstStyle/>
          <a:p>
            <a:endParaRPr lang="es-ES" dirty="0" smtClean="0"/>
          </a:p>
          <a:p>
            <a:r>
              <a:rPr lang="es-ES" dirty="0" smtClean="0"/>
              <a:t>MALENA RAMÍREZ    963884641</a:t>
            </a:r>
          </a:p>
          <a:p>
            <a:pPr marL="0" indent="0">
              <a:buNone/>
            </a:pPr>
            <a:r>
              <a:rPr lang="es-ES" dirty="0"/>
              <a:t> </a:t>
            </a:r>
            <a:r>
              <a:rPr lang="es-ES" dirty="0" smtClean="0"/>
              <a:t>  </a:t>
            </a:r>
            <a:r>
              <a:rPr lang="es-ES" dirty="0" smtClean="0">
                <a:hlinkClick r:id="rId2"/>
              </a:rPr>
              <a:t>malena.ramirez@dival.es</a:t>
            </a:r>
            <a:endParaRPr lang="es-ES" dirty="0" smtClean="0"/>
          </a:p>
          <a:p>
            <a:r>
              <a:rPr lang="es-ES" dirty="0" smtClean="0"/>
              <a:t>ELENA GUERRERO    963882827</a:t>
            </a:r>
          </a:p>
          <a:p>
            <a:pPr marL="0" indent="0">
              <a:buNone/>
            </a:pPr>
            <a:r>
              <a:rPr lang="es-ES" dirty="0" smtClean="0"/>
              <a:t>   </a:t>
            </a:r>
            <a:r>
              <a:rPr lang="es-ES" dirty="0" smtClean="0">
                <a:hlinkClick r:id="rId3"/>
              </a:rPr>
              <a:t>elena.guerrero@dival.es</a:t>
            </a:r>
            <a:endParaRPr lang="es-ES" dirty="0" smtClean="0"/>
          </a:p>
          <a:p>
            <a:r>
              <a:rPr lang="es-ES" dirty="0" smtClean="0"/>
              <a:t>EUGENI FOS    963884638</a:t>
            </a:r>
          </a:p>
          <a:p>
            <a:pPr marL="0" indent="0">
              <a:buNone/>
            </a:pPr>
            <a:r>
              <a:rPr lang="es-ES" dirty="0"/>
              <a:t> </a:t>
            </a:r>
            <a:r>
              <a:rPr lang="es-ES" dirty="0" smtClean="0"/>
              <a:t>  </a:t>
            </a:r>
            <a:r>
              <a:rPr lang="es-ES" dirty="0" smtClean="0">
                <a:hlinkClick r:id="rId4"/>
              </a:rPr>
              <a:t>eugeni.fos@dival.es</a:t>
            </a:r>
            <a:endParaRPr lang="es-ES" dirty="0" smtClean="0"/>
          </a:p>
          <a:p>
            <a:r>
              <a:rPr lang="es-ES" dirty="0" smtClean="0"/>
              <a:t>EVA MARIA SENTANDREU    963884635</a:t>
            </a:r>
          </a:p>
          <a:p>
            <a:pPr marL="0" indent="0">
              <a:buNone/>
            </a:pPr>
            <a:r>
              <a:rPr lang="es-ES" dirty="0"/>
              <a:t> </a:t>
            </a:r>
            <a:r>
              <a:rPr lang="es-ES" dirty="0" smtClean="0"/>
              <a:t>  </a:t>
            </a:r>
            <a:r>
              <a:rPr lang="es-ES" dirty="0" smtClean="0">
                <a:hlinkClick r:id="rId5"/>
              </a:rPr>
              <a:t>eva.sentandreu@dival.es</a:t>
            </a:r>
            <a:endParaRPr lang="es-ES" dirty="0" smtClean="0"/>
          </a:p>
          <a:p>
            <a:pPr marL="0" indent="0">
              <a:buNone/>
            </a:pPr>
            <a:endParaRPr lang="es-ES" dirty="0"/>
          </a:p>
        </p:txBody>
      </p:sp>
    </p:spTree>
    <p:extLst>
      <p:ext uri="{BB962C8B-B14F-4D97-AF65-F5344CB8AC3E}">
        <p14:creationId xmlns:p14="http://schemas.microsoft.com/office/powerpoint/2010/main" val="3009524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1115616" y="2276872"/>
            <a:ext cx="7772400" cy="1362075"/>
          </a:xfrm>
        </p:spPr>
        <p:txBody>
          <a:bodyPr>
            <a:noAutofit/>
          </a:bodyPr>
          <a:lstStyle/>
          <a:p>
            <a:pPr algn="ctr"/>
            <a:r>
              <a:rPr lang="es-ES" sz="5400" dirty="0" smtClean="0"/>
              <a:t>GRÀCIES PER LA VOSTRA ATENCIÓ</a:t>
            </a:r>
            <a:endParaRPr lang="es-ES" sz="5400" dirty="0"/>
          </a:p>
        </p:txBody>
      </p:sp>
    </p:spTree>
    <p:extLst>
      <p:ext uri="{BB962C8B-B14F-4D97-AF65-F5344CB8AC3E}">
        <p14:creationId xmlns:p14="http://schemas.microsoft.com/office/powerpoint/2010/main" val="3588042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smtClean="0">
                <a:effectLst>
                  <a:outerShdw blurRad="38100" dist="38100" dir="2700000" algn="tl">
                    <a:srgbClr val="000000">
                      <a:alpha val="43137"/>
                    </a:srgbClr>
                  </a:outerShdw>
                </a:effectLst>
              </a:rPr>
              <a:t>QUINA ÉS LA FINALITAT DE LA LLEI?</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gn="ctr">
              <a:buNone/>
            </a:pPr>
            <a:r>
              <a:rPr lang="es-ES" sz="2800" dirty="0" smtClean="0"/>
              <a:t>AFAVORIR EL DESENVOLUPAMENT DE PRÀCTIQUES SOCIALMENT RESPONSABLES EN LES ADMINISTRACIONS PÚBLIQUES I EN ELS ORGANISMES PÚBLICS I PRIVATS, AMB LA FINALITAT DE QUE CONSTITUEIXQUEN EL MOTOR QUE GUÍE LA TRANSFORMACIÓ DE LA COMUNITAT VALENCIANA CAP A UNA SOCIETAT MÉS SOSTENIBLE Y COHESIONADA Y UNA ECONOMÍA MÉS COMPETITIVA</a:t>
            </a:r>
            <a:endParaRPr lang="es-ES" sz="2800" dirty="0"/>
          </a:p>
        </p:txBody>
      </p:sp>
    </p:spTree>
    <p:extLst>
      <p:ext uri="{BB962C8B-B14F-4D97-AF65-F5344CB8AC3E}">
        <p14:creationId xmlns:p14="http://schemas.microsoft.com/office/powerpoint/2010/main" val="375854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smtClean="0">
                <a:effectLst>
                  <a:outerShdw blurRad="38100" dist="38100" dir="2700000" algn="tl">
                    <a:srgbClr val="000000">
                      <a:alpha val="43137"/>
                    </a:srgbClr>
                  </a:outerShdw>
                </a:effectLst>
              </a:rPr>
              <a:t>ÀMBIT D’APLICACIÓ</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marL="0" indent="0" algn="ctr">
              <a:buNone/>
            </a:pPr>
            <a:r>
              <a:rPr lang="es-ES" dirty="0" smtClean="0"/>
              <a:t>ART. 2.1.c): LES DISPOSICIONS DELS TÍTOLS I </a:t>
            </a:r>
            <a:r>
              <a:rPr lang="ca-ES" dirty="0" smtClean="0"/>
              <a:t>i</a:t>
            </a:r>
            <a:r>
              <a:rPr lang="es-ES" dirty="0" smtClean="0"/>
              <a:t> II D’ESTA LLEI S’APLICARAN A:</a:t>
            </a:r>
          </a:p>
          <a:p>
            <a:pPr marL="0" indent="0" algn="ctr">
              <a:buNone/>
            </a:pPr>
            <a:r>
              <a:rPr lang="es-ES" dirty="0" smtClean="0"/>
              <a:t> </a:t>
            </a:r>
          </a:p>
          <a:p>
            <a:pPr marL="0" indent="0" algn="ctr">
              <a:buNone/>
            </a:pPr>
            <a:r>
              <a:rPr lang="es-ES" b="1" dirty="0" smtClean="0"/>
              <a:t>ENTITATS INTEGRANTS DE L’ADMINISTRACIÓ LOCAL DE LA C.V I LES ENTITATS DEL SEU SECTOR  PÚBLIC VINCULADES O DEPENENTS</a:t>
            </a:r>
          </a:p>
          <a:p>
            <a:pPr marL="0" indent="0">
              <a:buNone/>
            </a:pPr>
            <a:endParaRPr lang="es-ES" dirty="0"/>
          </a:p>
        </p:txBody>
      </p:sp>
    </p:spTree>
    <p:extLst>
      <p:ext uri="{BB962C8B-B14F-4D97-AF65-F5344CB8AC3E}">
        <p14:creationId xmlns:p14="http://schemas.microsoft.com/office/powerpoint/2010/main" val="3053551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r="-22000"/>
          </a:stretch>
        </a:blipFill>
        <a:effectLst/>
      </p:bgPr>
    </p:bg>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3068960"/>
            <a:ext cx="7772400" cy="1470025"/>
          </a:xfrm>
        </p:spPr>
        <p:txBody>
          <a:bodyPr>
            <a:normAutofit/>
          </a:bodyPr>
          <a:lstStyle/>
          <a:p>
            <a:r>
              <a:rPr lang="es-ES" b="1" dirty="0" smtClean="0">
                <a:effectLst>
                  <a:outerShdw blurRad="38100" dist="38100" dir="2700000" algn="tl">
                    <a:srgbClr val="000000">
                      <a:alpha val="43137"/>
                    </a:srgbClr>
                  </a:outerShdw>
                </a:effectLst>
              </a:rPr>
              <a:t>SUBVENCIONS EN MATÈRIA DE RESPONSABILITAT SOCIAL</a:t>
            </a:r>
            <a:endParaRPr lang="es-E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4168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r="-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spc="-150" dirty="0" smtClean="0">
                <a:effectLst>
                  <a:outerShdw blurRad="38100" dist="38100" dir="2700000" algn="tl">
                    <a:srgbClr val="000000">
                      <a:alpha val="43137"/>
                    </a:srgbClr>
                  </a:outerShdw>
                </a:effectLst>
              </a:rPr>
              <a:t>PER QUÈ LA DIPUTACIÓ IMPULSA ESTA SUBVENCIÓ?</a:t>
            </a:r>
            <a:endParaRPr lang="es-ES" sz="3600" b="1" spc="-150"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marL="0" indent="0">
              <a:buNone/>
            </a:pPr>
            <a:endParaRPr lang="es-ES" dirty="0" smtClean="0"/>
          </a:p>
          <a:p>
            <a:pPr marL="0" indent="0" algn="ctr">
              <a:buNone/>
            </a:pPr>
            <a:r>
              <a:rPr lang="es-ES" dirty="0" smtClean="0"/>
              <a:t>PERQUÈ CORRESPON A LA DIPUTACIÓ L’ASSISTÈNCIA ALS MUNICIPIS PER A FER EFECTIUS ELS MANDATS ESTABLERTS PER LA LLEI 18/2018 PER AL FOMENT DE LA RESPONSABILITAT SOCIAL.</a:t>
            </a:r>
            <a:endParaRPr lang="es-ES" dirty="0"/>
          </a:p>
        </p:txBody>
      </p:sp>
    </p:spTree>
    <p:extLst>
      <p:ext uri="{BB962C8B-B14F-4D97-AF65-F5344CB8AC3E}">
        <p14:creationId xmlns:p14="http://schemas.microsoft.com/office/powerpoint/2010/main" val="211953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r="-2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b="1" dirty="0" smtClean="0">
                <a:effectLst>
                  <a:outerShdw blurRad="38100" dist="38100" dir="2700000" algn="tl">
                    <a:srgbClr val="000000">
                      <a:alpha val="43137"/>
                    </a:srgbClr>
                  </a:outerShdw>
                </a:effectLst>
              </a:rPr>
              <a:t>A QUI VA DESTINADA ESTA SUBVENCIÓ?</a:t>
            </a:r>
            <a:endParaRPr lang="es-ES" sz="36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ES" dirty="0" smtClean="0"/>
          </a:p>
          <a:p>
            <a:pPr>
              <a:buFont typeface="Wingdings" panose="05000000000000000000" pitchFamily="2" charset="2"/>
              <a:buChar char="Ø"/>
            </a:pPr>
            <a:r>
              <a:rPr lang="es-ES" sz="3600" dirty="0" smtClean="0"/>
              <a:t>MUNICIPIS AMB POBLACIÓ INFERIOR O IGUAL A 20.000 HABITANTS</a:t>
            </a:r>
          </a:p>
          <a:p>
            <a:endParaRPr lang="es-ES" sz="3600" dirty="0" smtClean="0"/>
          </a:p>
          <a:p>
            <a:pPr>
              <a:buFont typeface="Wingdings" panose="05000000000000000000" pitchFamily="2" charset="2"/>
              <a:buChar char="Ø"/>
            </a:pPr>
            <a:r>
              <a:rPr lang="es-ES" sz="3600" dirty="0" smtClean="0"/>
              <a:t>ENTITATS LOCALS MENORS</a:t>
            </a:r>
            <a:endParaRPr lang="es-ES" sz="3600" dirty="0"/>
          </a:p>
        </p:txBody>
      </p:sp>
    </p:spTree>
    <p:extLst>
      <p:ext uri="{BB962C8B-B14F-4D97-AF65-F5344CB8AC3E}">
        <p14:creationId xmlns:p14="http://schemas.microsoft.com/office/powerpoint/2010/main" val="173678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952</TotalTime>
  <Words>3040</Words>
  <Application>Microsoft Office PowerPoint</Application>
  <PresentationFormat>Presentación en pantalla (4:3)</PresentationFormat>
  <Paragraphs>316</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Aharoni</vt:lpstr>
      <vt:lpstr>Arial</vt:lpstr>
      <vt:lpstr>Century Gothic</vt:lpstr>
      <vt:lpstr>Wingdings</vt:lpstr>
      <vt:lpstr>Tema de Office</vt:lpstr>
      <vt:lpstr>Presentación de PowerPoint</vt:lpstr>
      <vt:lpstr>RESPONSABILITAT SOCIAL</vt:lpstr>
      <vt:lpstr>¿QUÉ ES LA RESPONSABILITAT SOCIAL?</vt:lpstr>
      <vt:lpstr>¿ES OBLIGATÒRIA LA RESPONSABILITAT SOCIAL? </vt:lpstr>
      <vt:lpstr>QUINA ÉS LA FINALITAT DE LA LLEI?</vt:lpstr>
      <vt:lpstr>ÀMBIT D’APLICACIÓ</vt:lpstr>
      <vt:lpstr>SUBVENCIONS EN MATÈRIA DE RESPONSABILITAT SOCIAL</vt:lpstr>
      <vt:lpstr>PER QUÈ LA DIPUTACIÓ IMPULSA ESTA SUBVENCIÓ?</vt:lpstr>
      <vt:lpstr>A QUI VA DESTINADA ESTA SUBVENCIÓ?</vt:lpstr>
      <vt:lpstr>QUANTS DINERS S’HAN DESTINAT A LA SUBVENCIÓ?</vt:lpstr>
      <vt:lpstr>MODALITATS</vt:lpstr>
      <vt:lpstr>MODALIDADES</vt:lpstr>
      <vt:lpstr> BANCO DE IDEAS ACCIONES SUBVENCIONABLES </vt:lpstr>
      <vt:lpstr>BANC D’IDEES ACCIONS SUBVENCIONABLES</vt:lpstr>
      <vt:lpstr>BANC D’IDEES ACCIONS SUBVENCIONABLES</vt:lpstr>
      <vt:lpstr>BANC D’IDEES ACCIONS SUBVENCIONABLES</vt:lpstr>
      <vt:lpstr>BANC D’IDEES ACCIONS SUBVENCIONABLES</vt:lpstr>
      <vt:lpstr>BANC D’IDEES ACCIONS SUBVENCIONABLES</vt:lpstr>
      <vt:lpstr>SOL·LICITUD DE LA SUBVENCIÓ</vt:lpstr>
      <vt:lpstr>COM SE SOL·LICITA LA SUBVENCIÓ?</vt:lpstr>
      <vt:lpstr>COM SE SOL·LICITA LA SUBVENCIÓ?</vt:lpstr>
      <vt:lpstr>COM SE SOL·LICITA LA SUBVENCIÓ?</vt:lpstr>
      <vt:lpstr>DOCUMENTACIÓ</vt:lpstr>
      <vt:lpstr>DOCUMENTACIÓ</vt:lpstr>
      <vt:lpstr>QUIN ES L’IMPORT MÀXIM DE LA SUBVENCIÓ A CADA AJUNTAMENT?</vt:lpstr>
      <vt:lpstr>CRITERIS DE VALORACIÓ DE LES SOL·LICITUDS</vt:lpstr>
      <vt:lpstr>JUSTIFICACIÓ DE SUBVENCIONS</vt:lpstr>
      <vt:lpstr>QUESTIONS GENERALS</vt:lpstr>
      <vt:lpstr>QÜESTIONS GENERALS</vt:lpstr>
      <vt:lpstr>QÜESTIONS GENERALS</vt:lpstr>
      <vt:lpstr>QÜESTIONS GENERALES</vt:lpstr>
      <vt:lpstr>QÜESTIONS GENERALS: COMPTE JUSTIFICATIU SIMPLIFICAT</vt:lpstr>
      <vt:lpstr>Presentación de PowerPoint</vt:lpstr>
      <vt:lpstr>Presentación de PowerPoint</vt:lpstr>
      <vt:lpstr>QÜESTIONS GENERALS</vt:lpstr>
      <vt:lpstr>QÜESTIONS GENERALS: LOGO</vt:lpstr>
      <vt:lpstr>QÜESTIONS GENERALS:  DESPESES SUBVENCIONABLES</vt:lpstr>
      <vt:lpstr>QÜESTIONS GENERALS:  DESPESES SUBVENCIONABLES</vt:lpstr>
      <vt:lpstr>QÜESTIONS GENERALS:  DESPESES SUBVENCIONABLES</vt:lpstr>
      <vt:lpstr>QÜESTIONS GENERALS:  DESPESES SUBVENCIONABLES</vt:lpstr>
      <vt:lpstr>QÜESTIONS GENERALS:  DESPESES SUBVENCIONABLES</vt:lpstr>
      <vt:lpstr>QÜESTIONS GENERALS:  GASTOS SUBVENCIONABLES</vt:lpstr>
      <vt:lpstr>QÜESTIONS GENERALS:  DESPESES SUBVENCIONABLES</vt:lpstr>
      <vt:lpstr>QÜESTIONS GENERALS:  DESPESES SUBVENCIONABLES</vt:lpstr>
      <vt:lpstr>QÜESTIONS GENERALS:  SUBCONTRACTACIÓ</vt:lpstr>
      <vt:lpstr>SI TENIU ALGUN DUBTE ESTEM PER A AJUDAR-VOS</vt:lpstr>
      <vt:lpstr>GRÀCIES PER LA VOSTRA ATENCIÓ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RESPONSABILIDAD SOCIAL</dc:title>
  <dc:creator>GUERRERO JORDAN - ELENA</dc:creator>
  <cp:lastModifiedBy>SENTANDREU CARAÑANA - EVA MARIA</cp:lastModifiedBy>
  <cp:revision>183</cp:revision>
  <cp:lastPrinted>2019-04-08T15:12:56Z</cp:lastPrinted>
  <dcterms:created xsi:type="dcterms:W3CDTF">2019-04-03T06:30:01Z</dcterms:created>
  <dcterms:modified xsi:type="dcterms:W3CDTF">2019-05-20T10:01:08Z</dcterms:modified>
</cp:coreProperties>
</file>